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95"/>
  </p:notesMasterIdLst>
  <p:handoutMasterIdLst>
    <p:handoutMasterId r:id="rId96"/>
  </p:handoutMasterIdLst>
  <p:sldIdLst>
    <p:sldId id="295" r:id="rId3"/>
    <p:sldId id="300" r:id="rId4"/>
    <p:sldId id="296" r:id="rId5"/>
    <p:sldId id="438" r:id="rId6"/>
    <p:sldId id="301" r:id="rId7"/>
    <p:sldId id="302" r:id="rId8"/>
    <p:sldId id="303" r:id="rId9"/>
    <p:sldId id="385" r:id="rId10"/>
    <p:sldId id="386" r:id="rId11"/>
    <p:sldId id="379" r:id="rId12"/>
    <p:sldId id="382" r:id="rId13"/>
    <p:sldId id="383" r:id="rId14"/>
    <p:sldId id="384" r:id="rId15"/>
    <p:sldId id="305" r:id="rId16"/>
    <p:sldId id="409" r:id="rId17"/>
    <p:sldId id="306" r:id="rId18"/>
    <p:sldId id="341" r:id="rId19"/>
    <p:sldId id="411" r:id="rId20"/>
    <p:sldId id="308" r:id="rId21"/>
    <p:sldId id="307" r:id="rId22"/>
    <p:sldId id="412" r:id="rId23"/>
    <p:sldId id="413" r:id="rId24"/>
    <p:sldId id="414" r:id="rId25"/>
    <p:sldId id="415" r:id="rId26"/>
    <p:sldId id="376" r:id="rId27"/>
    <p:sldId id="416" r:id="rId28"/>
    <p:sldId id="377" r:id="rId29"/>
    <p:sldId id="418" r:id="rId30"/>
    <p:sldId id="420" r:id="rId31"/>
    <p:sldId id="421" r:id="rId32"/>
    <p:sldId id="381" r:id="rId33"/>
    <p:sldId id="330" r:id="rId34"/>
    <p:sldId id="419" r:id="rId35"/>
    <p:sldId id="322" r:id="rId36"/>
    <p:sldId id="359" r:id="rId37"/>
    <p:sldId id="323" r:id="rId38"/>
    <p:sldId id="394" r:id="rId39"/>
    <p:sldId id="352" r:id="rId40"/>
    <p:sldId id="360" r:id="rId41"/>
    <p:sldId id="439" r:id="rId42"/>
    <p:sldId id="309" r:id="rId43"/>
    <p:sldId id="361" r:id="rId44"/>
    <p:sldId id="353" r:id="rId45"/>
    <p:sldId id="392" r:id="rId46"/>
    <p:sldId id="430" r:id="rId47"/>
    <p:sldId id="397" r:id="rId48"/>
    <p:sldId id="401" r:id="rId49"/>
    <p:sldId id="395" r:id="rId50"/>
    <p:sldId id="398" r:id="rId51"/>
    <p:sldId id="400" r:id="rId52"/>
    <p:sldId id="314" r:id="rId53"/>
    <p:sldId id="429" r:id="rId54"/>
    <p:sldId id="404" r:id="rId55"/>
    <p:sldId id="315" r:id="rId56"/>
    <p:sldId id="405" r:id="rId57"/>
    <p:sldId id="408" r:id="rId58"/>
    <p:sldId id="406" r:id="rId59"/>
    <p:sldId id="407" r:id="rId60"/>
    <p:sldId id="427" r:id="rId61"/>
    <p:sldId id="428" r:id="rId62"/>
    <p:sldId id="440" r:id="rId63"/>
    <p:sldId id="326" r:id="rId64"/>
    <p:sldId id="425" r:id="rId65"/>
    <p:sldId id="426" r:id="rId66"/>
    <p:sldId id="410" r:id="rId67"/>
    <p:sldId id="320" r:id="rId68"/>
    <p:sldId id="321" r:id="rId69"/>
    <p:sldId id="357" r:id="rId70"/>
    <p:sldId id="422" r:id="rId71"/>
    <p:sldId id="403" r:id="rId72"/>
    <p:sldId id="402" r:id="rId73"/>
    <p:sldId id="423" r:id="rId74"/>
    <p:sldId id="436" r:id="rId75"/>
    <p:sldId id="437" r:id="rId76"/>
    <p:sldId id="424" r:id="rId77"/>
    <p:sldId id="431" r:id="rId78"/>
    <p:sldId id="331" r:id="rId79"/>
    <p:sldId id="432" r:id="rId80"/>
    <p:sldId id="435" r:id="rId81"/>
    <p:sldId id="433" r:id="rId82"/>
    <p:sldId id="434" r:id="rId83"/>
    <p:sldId id="345" r:id="rId84"/>
    <p:sldId id="443" r:id="rId85"/>
    <p:sldId id="442" r:id="rId86"/>
    <p:sldId id="337" r:id="rId87"/>
    <p:sldId id="372" r:id="rId88"/>
    <p:sldId id="299" r:id="rId89"/>
    <p:sldId id="387" r:id="rId90"/>
    <p:sldId id="441" r:id="rId91"/>
    <p:sldId id="445" r:id="rId92"/>
    <p:sldId id="389" r:id="rId93"/>
    <p:sldId id="38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Hardie" initials="DH" lastIdx="2" clrIdx="0">
    <p:extLst>
      <p:ext uri="{19B8F6BF-5375-455C-9EA6-DF929625EA0E}">
        <p15:presenceInfo xmlns:p15="http://schemas.microsoft.com/office/powerpoint/2012/main" userId="S::daniel.hardie@PTML.COM::e6f32f10-07b0-415c-b1a0-6e4bef5fa1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1AB"/>
    <a:srgbClr val="92C1EF"/>
    <a:srgbClr val="7492A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860" autoAdjust="0"/>
  </p:normalViewPr>
  <p:slideViewPr>
    <p:cSldViewPr snapToGrid="0">
      <p:cViewPr varScale="1">
        <p:scale>
          <a:sx n="78" d="100"/>
          <a:sy n="78" d="100"/>
        </p:scale>
        <p:origin x="18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E8A9C9-D155-4FC5-AF45-8DF06302D3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4D6F1-378D-4F4E-9FA7-C93AAD3818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9D3CD-D9AE-4D6C-B505-059CE80960BF}" type="datetimeFigureOut">
              <a:rPr lang="en-NZ" smtClean="0"/>
              <a:t>25/08/2021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1D18D-D9EF-4203-AB7A-9C61D98248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/>
              <a:t>uyi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225BA-3564-4439-B813-3E2860ED6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C4B33-03DD-43AC-B55E-A475581AE34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975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086B-B2F6-449D-B624-724B9760C802}" type="datetimeFigureOut">
              <a:rPr lang="en-US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uyi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BD19-1868-4CB7-A633-54D58793B6F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8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18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3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7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4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2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74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2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82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8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8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29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6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4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40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0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4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55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8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8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0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56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6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93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6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4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62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80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67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6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74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16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93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34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87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1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644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76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75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676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177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7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34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004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1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1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87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77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0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191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57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16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66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7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61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2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3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867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78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779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3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6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511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51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82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499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2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262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740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385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02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64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4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25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61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894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57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72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BBD19-1868-4CB7-A633-54D58793B6FE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CC97-4E6A-4832-B95B-F846070EF55F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A640-AB2F-4226-B97B-AD37CAD20FE6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5C44-5D15-493F-8783-A873166E7C45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F225-668B-4C97-92C4-4F7CA7A24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95FF4-F1F9-42AE-8DF7-E9CE2807D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93F50-8C9F-4024-8487-01289B59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D2FF-5E5B-41A6-A63E-980CB78EADA8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A21CB-3368-4589-BB64-B506FCC2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C657-CF09-4D7B-AC48-95A65C0F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9270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B590-B5F3-421A-B19A-E60DC3B7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667E-B864-4DD7-9068-36FBBF6C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A74F3-F14A-401C-A97A-077B5DF26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99A0-C9D6-4B09-867D-9B687E6877A6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0924-0EED-4E34-B587-DA890A73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4F89-A1B1-49C0-8385-630B6B23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1899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8D43-AC5D-40DC-8F58-03F56821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4D244-C4C1-41D5-9E98-5092BFBA9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ECCC-19EA-46A9-AED6-4ECF855B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D03C-3464-4819-B405-DB679F960BF2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D201-E44E-4395-AD03-5FE7BC98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3489-DD55-421E-A7CC-01FBFA44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8433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3A4B-B039-45F3-8A49-0D4E9474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2B25-CABB-4BC7-89A8-3B2936236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AD582-D059-4D50-8462-D996086AE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1423-01D8-4DC2-8C8D-EE3E4803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54FC3-F54C-4E53-AD6D-A6660EC6CEF8}" type="datetime1">
              <a:rPr lang="en-US" smtClean="0"/>
              <a:t>8/25/2021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16FB5-616E-47EB-B6D8-937334C9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C9206-10B5-415A-8243-D48B98F6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460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B6F8-4C9B-45ED-B5B6-823A86E4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4614-34E3-4692-9760-AEE187A10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63E6E-ABDE-4F29-99BB-8E53E92F2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DD55C-5D1C-4560-8E28-2425EEA0E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41D06-26ED-428A-8B3D-D1892E942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B07BE-5CD6-48C2-B9BF-A175F2DB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DFBE-B2AC-4D56-8803-D6A714F8C89A}" type="datetime1">
              <a:rPr lang="en-US" smtClean="0"/>
              <a:t>8/25/2021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32CCA-ED87-4397-9550-80EB082F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6AD2F-11AE-483F-AC27-96DABBA4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1179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020C-CDBB-470D-A26F-8C03613D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760F1-442C-4AA5-B23B-44559001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8B8-F68E-44D2-910A-921AED3AF684}" type="datetime1">
              <a:rPr lang="en-US" smtClean="0"/>
              <a:t>8/25/2021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E0014-BAE2-41AC-8023-930E716B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F8927-B6CE-4512-8A8A-E11EE3BF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1454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CD145-3C17-4DFC-B05A-ACE83459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A95A-57D0-49DF-BEAE-5E8079E52427}" type="datetime1">
              <a:rPr lang="en-US" smtClean="0"/>
              <a:t>8/25/2021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95088-B254-4ED0-82C5-E3D5A13D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40E24-5F43-439E-B56E-88F64E49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6023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E372-6B04-4BEB-B815-D8056D8F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C149-F0E2-4F99-A504-C08DC705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02ADC-81E8-4F01-A7D4-862459E31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3597F-08D0-4951-AD24-7DAFDA49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D2D2-30EF-4CEC-98A9-11B844EA25F8}" type="datetime1">
              <a:rPr lang="en-US" smtClean="0"/>
              <a:t>8/25/2021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ABE19-C378-4FB9-8100-DAEA045C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7FD5-262B-4871-9CA3-4A56832E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532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FB79-A041-46DD-B307-BF7DEB9E3103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9E0F-B881-4B47-9B47-8E4EB751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BC76C-3280-4362-97E1-B18C12E78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C286-2383-4150-B096-1B1BAA55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A532-7C14-4345-B08D-BB6A313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B185-257D-4EBA-8EF2-EC7C5D713467}" type="datetime1">
              <a:rPr lang="en-US" smtClean="0"/>
              <a:t>8/25/2021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1BA0A-618A-4D61-8EB3-EF6C9347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D4FD6-7105-4696-B5FA-FC3E77F3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4004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FAF-40F6-4551-A2F2-F36B60F9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D8A5C-CD19-4075-8C70-32136766E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2A020-ED4C-44D5-8453-E200CE38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1BB-4505-449B-A1AD-061459C7AA26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902CA-BACA-434B-B03C-54FC002D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5158-B6EB-4DA1-8228-1C6E9606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3899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CFE169-843C-482F-A4CD-0DAF50AD4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5F6FA-5CA9-494D-B104-61011FAE4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D4745-D70C-4A66-84DB-02A796BF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ACA95-F576-47AE-89D6-5C64A2AB675C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3858D-B941-4BFB-8935-8FBE76C4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E436B-37A5-46EE-BBE8-1E5B992E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85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D50D-5A58-406B-934B-093D886C522B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4295-F0D0-466E-97CD-DC4D2C8A4B6B}" type="datetime1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AA9D-A067-478E-ADE4-79B5C75D8AD6}" type="datetime1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8437-E933-4335-A7DB-1CA48A27C92C}" type="datetime1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56851-FA89-461E-B393-651C3C4ECF96}" type="datetime1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D817-A5A6-402B-9401-AA2123EDB482}" type="datetime1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BA1-A21D-45F9-85E9-69153AC301AF}" type="datetime1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17AE-A496-4E41-A010-D8ADC0EA3544}" type="datetime1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5E3793-2A60-4A17-935C-DAD96D0A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FDAB6-E231-4640-BB24-4C30BD43A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B725B-4DFA-4ABC-B116-9ADD00A93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71305-E58C-409B-97DF-580A5CE0260C}" type="datetime1">
              <a:rPr lang="en-US" smtClean="0"/>
              <a:t>8/25/2021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6A57-0F58-42A6-A477-D9D407A3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C2B0-C031-4029-BC64-A612353B1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03E76-08BC-40A0-B813-27CC8424722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82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gif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24.svg"/><Relationship Id="rId5" Type="http://schemas.openxmlformats.org/officeDocument/2006/relationships/image" Target="../media/image31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gif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10" Type="http://schemas.openxmlformats.org/officeDocument/2006/relationships/image" Target="../media/image57.svg"/><Relationship Id="rId4" Type="http://schemas.openxmlformats.org/officeDocument/2006/relationships/image" Target="../media/image2.svg"/><Relationship Id="rId9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57.sv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2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2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2.sv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eg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74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74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74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74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64.png"/><Relationship Id="rId10" Type="http://schemas.openxmlformats.org/officeDocument/2006/relationships/image" Target="../media/image51.png"/><Relationship Id="rId4" Type="http://schemas.openxmlformats.org/officeDocument/2006/relationships/image" Target="../media/image2.svg"/><Relationship Id="rId9" Type="http://schemas.openxmlformats.org/officeDocument/2006/relationships/image" Target="../media/image24.svg"/><Relationship Id="rId1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1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jpe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luralsight.com/courses/fundamental-cloud-concepts-aws?exp=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cloudguru.com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ws.training/Details/eLearning?id=60697" TargetMode="External"/><Relationship Id="rId5" Type="http://schemas.openxmlformats.org/officeDocument/2006/relationships/hyperlink" Target="https://d1.awsstatic.com/training-and-certification/ramp-up_guides/Ramp-Up_Guide_CloudPractitioner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www.udemy.com/course/aws-certified-cloud-practitioner-new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2.svg"/><Relationship Id="rId9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8562" y="3167062"/>
            <a:ext cx="5781675" cy="1190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4748682" y="2700154"/>
            <a:ext cx="2710229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000" b="1" spc="270">
                <a:solidFill>
                  <a:srgbClr val="414141"/>
                </a:solidFill>
                <a:latin typeface="EuroStyle"/>
                <a:cs typeface="Segoe UI Light"/>
              </a:rPr>
              <a:t>WELCOME TO</a:t>
            </a:r>
            <a:endParaRPr lang="en-NZ" sz="3000" b="1" spc="270">
              <a:solidFill>
                <a:srgbClr val="414141"/>
              </a:solidFill>
              <a:latin typeface="EuroStyle"/>
              <a:cs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6305551"/>
            <a:ext cx="12192000" cy="552450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0"/>
            <a:ext cx="12192000" cy="552450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7DBBF71-F10B-4236-8150-97529FA7F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4818" y="4554272"/>
            <a:ext cx="3502364" cy="9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2222739" y="1718540"/>
            <a:ext cx="7410105" cy="57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Snotbot, your sick leave Personal Assistant 🙏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970BDD97-B424-44C9-A862-FF043D746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3584" y="314773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7F238-1DBB-4E6F-A55E-85DB3B7AA05D}"/>
              </a:ext>
            </a:extLst>
          </p:cNvPr>
          <p:cNvSpPr txBox="1"/>
          <p:nvPr/>
        </p:nvSpPr>
        <p:spPr>
          <a:xfrm>
            <a:off x="2769456" y="4422534"/>
            <a:ext cx="80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Team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022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2222739" y="1718540"/>
            <a:ext cx="7410105" cy="57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Snotbot, your sick leave Personal Assistant 🙏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970BDD97-B424-44C9-A862-FF043D746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3584" y="3147731"/>
            <a:ext cx="914400" cy="914400"/>
          </a:xfrm>
          <a:prstGeom prst="rect">
            <a:avLst/>
          </a:prstGeom>
        </p:spPr>
      </p:pic>
      <p:pic>
        <p:nvPicPr>
          <p:cNvPr id="12" name="Graphic 11" descr="Management with solid fill">
            <a:extLst>
              <a:ext uri="{FF2B5EF4-FFF2-40B4-BE49-F238E27FC236}">
                <a16:creationId xmlns:a16="http://schemas.microsoft.com/office/drawing/2014/main" id="{FF6039F2-2897-4B4A-864F-11BC4289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769" y="314773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7F238-1DBB-4E6F-A55E-85DB3B7AA05D}"/>
              </a:ext>
            </a:extLst>
          </p:cNvPr>
          <p:cNvSpPr txBox="1"/>
          <p:nvPr/>
        </p:nvSpPr>
        <p:spPr>
          <a:xfrm>
            <a:off x="2769456" y="4422534"/>
            <a:ext cx="80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Team</a:t>
            </a:r>
            <a:endParaRPr lang="en-N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796F6-77DB-4CD8-A56D-490A86402A26}"/>
              </a:ext>
            </a:extLst>
          </p:cNvPr>
          <p:cNvSpPr txBox="1"/>
          <p:nvPr/>
        </p:nvSpPr>
        <p:spPr>
          <a:xfrm>
            <a:off x="4539331" y="442002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Boss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59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2222739" y="1718540"/>
            <a:ext cx="7410105" cy="57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Snotbot, your sick leave Personal Assistant 🙏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970BDD97-B424-44C9-A862-FF043D746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3584" y="3147731"/>
            <a:ext cx="914400" cy="914400"/>
          </a:xfrm>
          <a:prstGeom prst="rect">
            <a:avLst/>
          </a:prstGeom>
        </p:spPr>
      </p:pic>
      <p:pic>
        <p:nvPicPr>
          <p:cNvPr id="12" name="Graphic 11" descr="Management with solid fill">
            <a:extLst>
              <a:ext uri="{FF2B5EF4-FFF2-40B4-BE49-F238E27FC236}">
                <a16:creationId xmlns:a16="http://schemas.microsoft.com/office/drawing/2014/main" id="{FF6039F2-2897-4B4A-864F-11BC4289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769" y="3147731"/>
            <a:ext cx="914400" cy="914400"/>
          </a:xfrm>
          <a:prstGeom prst="rect">
            <a:avLst/>
          </a:prstGeom>
        </p:spPr>
      </p:pic>
      <p:pic>
        <p:nvPicPr>
          <p:cNvPr id="14" name="Graphic 13" descr="Fever with solid fill">
            <a:extLst>
              <a:ext uri="{FF2B5EF4-FFF2-40B4-BE49-F238E27FC236}">
                <a16:creationId xmlns:a16="http://schemas.microsoft.com/office/drawing/2014/main" id="{FC12DA5E-75D5-4AB6-B4E4-43AC11C18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3954" y="314773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7F238-1DBB-4E6F-A55E-85DB3B7AA05D}"/>
              </a:ext>
            </a:extLst>
          </p:cNvPr>
          <p:cNvSpPr txBox="1"/>
          <p:nvPr/>
        </p:nvSpPr>
        <p:spPr>
          <a:xfrm>
            <a:off x="2769456" y="4422534"/>
            <a:ext cx="80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Team</a:t>
            </a:r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89B93-E43A-42AE-BEAD-A26A7A1EBAC4}"/>
              </a:ext>
            </a:extLst>
          </p:cNvPr>
          <p:cNvSpPr txBox="1"/>
          <p:nvPr/>
        </p:nvSpPr>
        <p:spPr>
          <a:xfrm>
            <a:off x="5878179" y="4420025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Sick leave</a:t>
            </a:r>
            <a:endParaRPr lang="en-N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796F6-77DB-4CD8-A56D-490A86402A26}"/>
              </a:ext>
            </a:extLst>
          </p:cNvPr>
          <p:cNvSpPr txBox="1"/>
          <p:nvPr/>
        </p:nvSpPr>
        <p:spPr>
          <a:xfrm>
            <a:off x="4539331" y="442002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Boss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047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2222739" y="1718540"/>
            <a:ext cx="7410105" cy="57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Snotbot, your sick leave Personal Assistant 🙏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970BDD97-B424-44C9-A862-FF043D746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3584" y="3147731"/>
            <a:ext cx="914400" cy="914400"/>
          </a:xfrm>
          <a:prstGeom prst="rect">
            <a:avLst/>
          </a:prstGeom>
        </p:spPr>
      </p:pic>
      <p:pic>
        <p:nvPicPr>
          <p:cNvPr id="12" name="Graphic 11" descr="Management with solid fill">
            <a:extLst>
              <a:ext uri="{FF2B5EF4-FFF2-40B4-BE49-F238E27FC236}">
                <a16:creationId xmlns:a16="http://schemas.microsoft.com/office/drawing/2014/main" id="{FF6039F2-2897-4B4A-864F-11BC4289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769" y="3147731"/>
            <a:ext cx="914400" cy="914400"/>
          </a:xfrm>
          <a:prstGeom prst="rect">
            <a:avLst/>
          </a:prstGeom>
        </p:spPr>
      </p:pic>
      <p:pic>
        <p:nvPicPr>
          <p:cNvPr id="14" name="Graphic 13" descr="Fever with solid fill">
            <a:extLst>
              <a:ext uri="{FF2B5EF4-FFF2-40B4-BE49-F238E27FC236}">
                <a16:creationId xmlns:a16="http://schemas.microsoft.com/office/drawing/2014/main" id="{FC12DA5E-75D5-4AB6-B4E4-43AC11C18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3954" y="3147731"/>
            <a:ext cx="914400" cy="914400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F80D4D8D-D52F-413C-986E-9337D4C37D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04139" y="313180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7F238-1DBB-4E6F-A55E-85DB3B7AA05D}"/>
              </a:ext>
            </a:extLst>
          </p:cNvPr>
          <p:cNvSpPr txBox="1"/>
          <p:nvPr/>
        </p:nvSpPr>
        <p:spPr>
          <a:xfrm>
            <a:off x="2769456" y="4422534"/>
            <a:ext cx="80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Team</a:t>
            </a:r>
            <a:endParaRPr lang="en-NZ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22088-2CB9-4645-B44B-C6A55FFA1FC0}"/>
              </a:ext>
            </a:extLst>
          </p:cNvPr>
          <p:cNvSpPr txBox="1"/>
          <p:nvPr/>
        </p:nvSpPr>
        <p:spPr>
          <a:xfrm>
            <a:off x="7430635" y="44274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#whereabouts</a:t>
            </a:r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89B93-E43A-42AE-BEAD-A26A7A1EBAC4}"/>
              </a:ext>
            </a:extLst>
          </p:cNvPr>
          <p:cNvSpPr txBox="1"/>
          <p:nvPr/>
        </p:nvSpPr>
        <p:spPr>
          <a:xfrm>
            <a:off x="5878179" y="4420025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Sick leave</a:t>
            </a:r>
            <a:endParaRPr lang="en-N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796F6-77DB-4CD8-A56D-490A86402A26}"/>
              </a:ext>
            </a:extLst>
          </p:cNvPr>
          <p:cNvSpPr txBox="1"/>
          <p:nvPr/>
        </p:nvSpPr>
        <p:spPr>
          <a:xfrm>
            <a:off x="4539331" y="442002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3B8FE2"/>
                </a:solidFill>
                <a:latin typeface="Verdana"/>
                <a:ea typeface="Verdana"/>
              </a:rPr>
              <a:t>Boss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084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6803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is the Cloud?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0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6803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is the Cloud?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E6066-BF28-451C-9E6C-9B11A67DD478}"/>
              </a:ext>
            </a:extLst>
          </p:cNvPr>
          <p:cNvSpPr txBox="1"/>
          <p:nvPr/>
        </p:nvSpPr>
        <p:spPr>
          <a:xfrm>
            <a:off x="914399" y="1905445"/>
            <a:ext cx="7842403" cy="27876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bunch of services on the internet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Services include software, databases and more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Software as a Service (SaaS)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Stops companies maintaining hardware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Different cloud providers (AWS, Azure, GCP)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8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3375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Intro to Amazon Web Services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3E16E-B497-4EEB-9445-756D60F05746}"/>
              </a:ext>
            </a:extLst>
          </p:cNvPr>
          <p:cNvSpPr txBox="1"/>
          <p:nvPr/>
        </p:nvSpPr>
        <p:spPr>
          <a:xfrm>
            <a:off x="914399" y="1905445"/>
            <a:ext cx="6891438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Founded in 2006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Side effect of the growth of Amazon.com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Currently has ~41.5% market share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Offers 175+ services to customers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C8D73-ADA8-491C-8D7F-117CD6CFBF17}"/>
              </a:ext>
            </a:extLst>
          </p:cNvPr>
          <p:cNvSpPr txBox="1"/>
          <p:nvPr/>
        </p:nvSpPr>
        <p:spPr>
          <a:xfrm>
            <a:off x="463932" y="6186613"/>
            <a:ext cx="30973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2" name="Picture 2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7E5499DB-2C84-4B0D-99AD-58EF2E9A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494" y="1853161"/>
            <a:ext cx="2743200" cy="30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4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59220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Why did PartsTrader pick AWS?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3E16E-B497-4EEB-9445-756D60F05746}"/>
              </a:ext>
            </a:extLst>
          </p:cNvPr>
          <p:cNvSpPr txBox="1"/>
          <p:nvPr/>
        </p:nvSpPr>
        <p:spPr>
          <a:xfrm>
            <a:off x="914399" y="2197545"/>
            <a:ext cx="6376361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migrated to AWS in 2017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Previously in Rackspace, very manual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Better cost management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Provision infrastructure on demand</a:t>
            </a:r>
          </a:p>
        </p:txBody>
      </p:sp>
    </p:spTree>
    <p:extLst>
      <p:ext uri="{BB962C8B-B14F-4D97-AF65-F5344CB8AC3E}">
        <p14:creationId xmlns:p14="http://schemas.microsoft.com/office/powerpoint/2010/main" val="100580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BD3C-6C7C-49C1-94E1-4C3511B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635"/>
            <a:ext cx="10515600" cy="2852737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Let’s Dive Into more technical stuff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7AC29-4289-4743-8F1B-20B9436AA71A}"/>
              </a:ext>
            </a:extLst>
          </p:cNvPr>
          <p:cNvSpPr/>
          <p:nvPr/>
        </p:nvSpPr>
        <p:spPr>
          <a:xfrm>
            <a:off x="4618" y="5823526"/>
            <a:ext cx="12191998" cy="10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D1F9E1-DC21-48A1-BFA8-26E1C3C0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CCCB316-A085-41E3-AFF1-0499C9E5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81" y="413904"/>
            <a:ext cx="1583587" cy="12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7466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old-school way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3BE86-62B0-4D0A-A98A-81D8012C5DDB}"/>
              </a:ext>
            </a:extLst>
          </p:cNvPr>
          <p:cNvSpPr txBox="1"/>
          <p:nvPr/>
        </p:nvSpPr>
        <p:spPr>
          <a:xfrm>
            <a:off x="177331" y="5871924"/>
            <a:ext cx="75370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Introduction to AWS Lambda - Serverless Compute on Amazon Web Services</a:t>
            </a:r>
          </a:p>
          <a:p>
            <a:r>
              <a:rPr lang="en-US">
                <a:latin typeface="Consolas" panose="020B0609020204030204" pitchFamily="49" charset="0"/>
              </a:rPr>
              <a:t>https://www.youtube.com/watch?v=eOBq__h4OJ4</a:t>
            </a:r>
            <a:endParaRPr lang="en-US"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D30F5-BB03-466B-BE1F-6934671B8D0E}"/>
              </a:ext>
            </a:extLst>
          </p:cNvPr>
          <p:cNvSpPr txBox="1"/>
          <p:nvPr/>
        </p:nvSpPr>
        <p:spPr>
          <a:xfrm>
            <a:off x="918102" y="2288113"/>
            <a:ext cx="6884968" cy="2233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Provision server</a:t>
            </a:r>
            <a:endParaRPr lang="en-US" sz="240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Manage operating systems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Monitor for performance and availability</a:t>
            </a:r>
          </a:p>
        </p:txBody>
      </p:sp>
      <p:pic>
        <p:nvPicPr>
          <p:cNvPr id="4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3B1DAFC-C5BC-4D8A-A883-F98E3C93D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169" y="2307811"/>
            <a:ext cx="3932381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123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Meet the Presenters</a:t>
            </a:r>
            <a:endParaRPr lang="en-NZ" sz="3600" b="1" spc="380">
              <a:solidFill>
                <a:srgbClr val="1D70D0"/>
              </a:solidFill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3281C2B-A497-40ED-8A69-2105C8767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345" y="1460157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DD961-4534-4A71-93FD-C9E299753FAC}"/>
              </a:ext>
            </a:extLst>
          </p:cNvPr>
          <p:cNvSpPr txBox="1"/>
          <p:nvPr/>
        </p:nvSpPr>
        <p:spPr>
          <a:xfrm>
            <a:off x="7834182" y="4345904"/>
            <a:ext cx="227017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Daniel Hardie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F557026E-13B3-4424-A1BB-FAF26ADEE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319" y="1460157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A8790B-53BF-4405-962E-3C1F05B2B462}"/>
              </a:ext>
            </a:extLst>
          </p:cNvPr>
          <p:cNvSpPr txBox="1"/>
          <p:nvPr/>
        </p:nvSpPr>
        <p:spPr>
          <a:xfrm>
            <a:off x="2086229" y="4343845"/>
            <a:ext cx="26440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Salvador Cortes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929F5-ACC1-49DA-90F6-E9DD055867C8}"/>
              </a:ext>
            </a:extLst>
          </p:cNvPr>
          <p:cNvSpPr txBox="1"/>
          <p:nvPr/>
        </p:nvSpPr>
        <p:spPr>
          <a:xfrm>
            <a:off x="7739448" y="4776331"/>
            <a:ext cx="24678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Software 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4D8C6-2263-4E71-8216-2D1443500D42}"/>
              </a:ext>
            </a:extLst>
          </p:cNvPr>
          <p:cNvSpPr txBox="1"/>
          <p:nvPr/>
        </p:nvSpPr>
        <p:spPr>
          <a:xfrm>
            <a:off x="7263712" y="5144974"/>
            <a:ext cx="34115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📧 daniel.hardie@ptml.com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5AE57-7606-43B3-9070-ABF22F744477}"/>
              </a:ext>
            </a:extLst>
          </p:cNvPr>
          <p:cNvSpPr txBox="1"/>
          <p:nvPr/>
        </p:nvSpPr>
        <p:spPr>
          <a:xfrm>
            <a:off x="2166551" y="4774271"/>
            <a:ext cx="24678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Software 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3D3EF-818F-49B1-A05C-238CC6395FD3}"/>
              </a:ext>
            </a:extLst>
          </p:cNvPr>
          <p:cNvSpPr txBox="1"/>
          <p:nvPr/>
        </p:nvSpPr>
        <p:spPr>
          <a:xfrm>
            <a:off x="1587843" y="5142914"/>
            <a:ext cx="36372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📧 salvador.cortes@ptml.com</a:t>
            </a:r>
          </a:p>
        </p:txBody>
      </p:sp>
    </p:spTree>
    <p:extLst>
      <p:ext uri="{BB962C8B-B14F-4D97-AF65-F5344CB8AC3E}">
        <p14:creationId xmlns:p14="http://schemas.microsoft.com/office/powerpoint/2010/main" val="257636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1434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do you mean by Serverless?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A20C2CB9-6718-481F-8EDF-129298DCB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821" y="2950411"/>
            <a:ext cx="1954463" cy="2614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922024" y="3117282"/>
            <a:ext cx="987924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1">
              <a:defRPr/>
            </a:pPr>
            <a:r>
              <a:rPr lang="en-US" sz="3200">
                <a:solidFill>
                  <a:srgbClr val="3B8FE2"/>
                </a:solidFill>
                <a:latin typeface="Verdana"/>
                <a:ea typeface="Verdana"/>
              </a:rPr>
              <a:t>Misnomer term or, at least, misleading label.</a:t>
            </a:r>
            <a:endParaRPr lang="en-US" sz="32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1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1434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do you mean by Serverless?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54722-F7E5-468B-82D6-1D0401F16AEC}"/>
              </a:ext>
            </a:extLst>
          </p:cNvPr>
          <p:cNvSpPr txBox="1"/>
          <p:nvPr/>
        </p:nvSpPr>
        <p:spPr>
          <a:xfrm>
            <a:off x="519860" y="1776386"/>
            <a:ext cx="10737649" cy="3359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ea typeface="+mn-lt"/>
                <a:cs typeface="+mn-lt"/>
              </a:rPr>
              <a:t>"...with Serverless you don’t have to think about the server at all. So, in effect, it’s “serverless".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400">
                <a:ea typeface="+mn-lt"/>
                <a:cs typeface="+mn-lt"/>
              </a:rPr>
              <a:t>“The setup, capacity planning, and server management are invisible to you because they’re handled by the cloud provider”</a:t>
            </a:r>
          </a:p>
          <a:p>
            <a:pPr>
              <a:lnSpc>
                <a:spcPct val="150000"/>
              </a:lnSpc>
            </a:pPr>
            <a:endParaRPr lang="en-US" sz="2400">
              <a:ea typeface="+mn-lt"/>
              <a:cs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7AD8DE-38E4-4CA0-AAE4-EFCC922B7830}"/>
              </a:ext>
            </a:extLst>
          </p:cNvPr>
          <p:cNvGrpSpPr/>
          <p:nvPr/>
        </p:nvGrpSpPr>
        <p:grpSpPr>
          <a:xfrm>
            <a:off x="11534665" y="3323253"/>
            <a:ext cx="588819" cy="611908"/>
            <a:chOff x="11534665" y="2891932"/>
            <a:chExt cx="588819" cy="611908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0BB7F270-7203-4E2C-918E-3681AAF1BDE1}"/>
                </a:ext>
              </a:extLst>
            </p:cNvPr>
            <p:cNvSpPr/>
            <p:nvPr/>
          </p:nvSpPr>
          <p:spPr>
            <a:xfrm rot="5400000">
              <a:off x="11523121" y="2903476"/>
              <a:ext cx="611908" cy="588819"/>
            </a:xfrm>
            <a:prstGeom prst="wedgeRoundRect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9" descr="Shape&#10;&#10;Description automatically generated">
              <a:extLst>
                <a:ext uri="{FF2B5EF4-FFF2-40B4-BE49-F238E27FC236}">
                  <a16:creationId xmlns:a16="http://schemas.microsoft.com/office/drawing/2014/main" id="{16951C38-828D-4C04-AD87-54468438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3219" y="3015672"/>
              <a:ext cx="376383" cy="35329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DF9AA-5ACD-4803-A8E6-3EB91404DCD3}"/>
              </a:ext>
            </a:extLst>
          </p:cNvPr>
          <p:cNvSpPr txBox="1"/>
          <p:nvPr/>
        </p:nvSpPr>
        <p:spPr>
          <a:xfrm>
            <a:off x="256309" y="5982855"/>
            <a:ext cx="7592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https://azure.microsoft.com/en-us/overview/serverless-computing/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9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1434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do you mean by Serverless?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0822A-8221-4489-A8E1-CC92BAA17861}"/>
              </a:ext>
            </a:extLst>
          </p:cNvPr>
          <p:cNvSpPr txBox="1"/>
          <p:nvPr/>
        </p:nvSpPr>
        <p:spPr>
          <a:xfrm>
            <a:off x="496368" y="2776485"/>
            <a:ext cx="10787332" cy="16684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“Serverless applications don’t require you to provision, scale, and manage any servers</a:t>
            </a: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”</a:t>
            </a:r>
            <a:endParaRPr lang="en-US" sz="3600">
              <a:cs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434721-CF9B-4BC7-B503-635B8CC914FC}"/>
              </a:ext>
            </a:extLst>
          </p:cNvPr>
          <p:cNvGrpSpPr/>
          <p:nvPr/>
        </p:nvGrpSpPr>
        <p:grpSpPr>
          <a:xfrm>
            <a:off x="11548039" y="3073610"/>
            <a:ext cx="588819" cy="611908"/>
            <a:chOff x="11511575" y="4554478"/>
            <a:chExt cx="588819" cy="611908"/>
          </a:xfrm>
        </p:grpSpPr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37595466-56E5-4DA9-A889-72E9734A6DFB}"/>
                </a:ext>
              </a:extLst>
            </p:cNvPr>
            <p:cNvSpPr/>
            <p:nvPr/>
          </p:nvSpPr>
          <p:spPr>
            <a:xfrm rot="5400000">
              <a:off x="11500031" y="4566022"/>
              <a:ext cx="611908" cy="588819"/>
            </a:xfrm>
            <a:prstGeom prst="wedgeRoundRectCallou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8" descr="Logo&#10;&#10;Description automatically generated">
              <a:extLst>
                <a:ext uri="{FF2B5EF4-FFF2-40B4-BE49-F238E27FC236}">
                  <a16:creationId xmlns:a16="http://schemas.microsoft.com/office/drawing/2014/main" id="{380C6AEC-0CB0-46DC-A3F3-9E2852431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0854" y="4666673"/>
              <a:ext cx="445656" cy="48029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DF9AA-5ACD-4803-A8E6-3EB91404DCD3}"/>
              </a:ext>
            </a:extLst>
          </p:cNvPr>
          <p:cNvSpPr txBox="1"/>
          <p:nvPr/>
        </p:nvSpPr>
        <p:spPr>
          <a:xfrm>
            <a:off x="256309" y="6071755"/>
            <a:ext cx="7592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</a:t>
            </a:r>
            <a:r>
              <a:rPr lang="en-US">
                <a:latin typeface="Consolas" panose="020B0609020204030204" pitchFamily="49" charset="0"/>
              </a:rPr>
              <a:t>aws.amazon.com/serverless/</a:t>
            </a:r>
          </a:p>
        </p:txBody>
      </p:sp>
    </p:spTree>
    <p:extLst>
      <p:ext uri="{BB962C8B-B14F-4D97-AF65-F5344CB8AC3E}">
        <p14:creationId xmlns:p14="http://schemas.microsoft.com/office/powerpoint/2010/main" val="273444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1434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What do you mean by Serverless?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DF9AA-5ACD-4803-A8E6-3EB91404DCD3}"/>
              </a:ext>
            </a:extLst>
          </p:cNvPr>
          <p:cNvSpPr txBox="1"/>
          <p:nvPr/>
        </p:nvSpPr>
        <p:spPr>
          <a:xfrm>
            <a:off x="256309" y="5982855"/>
            <a:ext cx="7592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85FEC-2302-4C00-9310-7C189EABE712}"/>
              </a:ext>
            </a:extLst>
          </p:cNvPr>
          <p:cNvSpPr txBox="1"/>
          <p:nvPr/>
        </p:nvSpPr>
        <p:spPr>
          <a:xfrm>
            <a:off x="1127538" y="2719894"/>
            <a:ext cx="9922042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B8FE2"/>
                </a:solidFill>
                <a:latin typeface="Verdana"/>
                <a:ea typeface="Verdana"/>
              </a:rPr>
              <a:t>Serverless allows developers to build and run applications without having to manage servers.</a:t>
            </a:r>
          </a:p>
        </p:txBody>
      </p:sp>
    </p:spTree>
    <p:extLst>
      <p:ext uri="{BB962C8B-B14F-4D97-AF65-F5344CB8AC3E}">
        <p14:creationId xmlns:p14="http://schemas.microsoft.com/office/powerpoint/2010/main" val="109475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BD3C-6C7C-49C1-94E1-4C3511B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Snotbot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000B-1954-4E28-824C-1FDE0355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7AC29-4289-4743-8F1B-20B9436AA71A}"/>
              </a:ext>
            </a:extLst>
          </p:cNvPr>
          <p:cNvSpPr/>
          <p:nvPr/>
        </p:nvSpPr>
        <p:spPr>
          <a:xfrm>
            <a:off x="4618" y="5823526"/>
            <a:ext cx="12191998" cy="10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D1F9E1-DC21-48A1-BFA8-26E1C3C0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C0B387A-87E8-4212-8E00-3EF598B6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763" y="2688669"/>
            <a:ext cx="3275163" cy="2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597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DE714D-7C43-4E99-B051-268A56E24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86952F0-3035-42C1-AD5B-24EF78CDB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158" y="2690516"/>
            <a:ext cx="1262333" cy="97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43AF-7158-4855-BA29-9905129DF81B}"/>
              </a:ext>
            </a:extLst>
          </p:cNvPr>
          <p:cNvCxnSpPr>
            <a:cxnSpLocks/>
          </p:cNvCxnSpPr>
          <p:nvPr/>
        </p:nvCxnSpPr>
        <p:spPr>
          <a:xfrm>
            <a:off x="2334315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94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86952F0-3035-42C1-AD5B-24EF78CDB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158" y="2690516"/>
            <a:ext cx="1262333" cy="97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43AF-7158-4855-BA29-9905129DF81B}"/>
              </a:ext>
            </a:extLst>
          </p:cNvPr>
          <p:cNvCxnSpPr>
            <a:cxnSpLocks/>
          </p:cNvCxnSpPr>
          <p:nvPr/>
        </p:nvCxnSpPr>
        <p:spPr>
          <a:xfrm>
            <a:off x="2334315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3">
            <a:extLst>
              <a:ext uri="{FF2B5EF4-FFF2-40B4-BE49-F238E27FC236}">
                <a16:creationId xmlns:a16="http://schemas.microsoft.com/office/drawing/2014/main" id="{D0EC4030-09F1-43FD-AC35-0D0367A11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5960" y="2761432"/>
            <a:ext cx="2200275" cy="666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2CC2A-C784-482A-90D5-C6AC1A22D6E9}"/>
              </a:ext>
            </a:extLst>
          </p:cNvPr>
          <p:cNvCxnSpPr>
            <a:cxnSpLocks/>
          </p:cNvCxnSpPr>
          <p:nvPr/>
        </p:nvCxnSpPr>
        <p:spPr>
          <a:xfrm>
            <a:off x="6096000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21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86952F0-3035-42C1-AD5B-24EF78CDB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158" y="2690516"/>
            <a:ext cx="1262333" cy="97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43AF-7158-4855-BA29-9905129DF81B}"/>
              </a:ext>
            </a:extLst>
          </p:cNvPr>
          <p:cNvCxnSpPr>
            <a:cxnSpLocks/>
          </p:cNvCxnSpPr>
          <p:nvPr/>
        </p:nvCxnSpPr>
        <p:spPr>
          <a:xfrm>
            <a:off x="2334315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3">
            <a:extLst>
              <a:ext uri="{FF2B5EF4-FFF2-40B4-BE49-F238E27FC236}">
                <a16:creationId xmlns:a16="http://schemas.microsoft.com/office/drawing/2014/main" id="{D0EC4030-09F1-43FD-AC35-0D0367A11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5960" y="2761432"/>
            <a:ext cx="2200275" cy="666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2CC2A-C784-482A-90D5-C6AC1A22D6E9}"/>
              </a:ext>
            </a:extLst>
          </p:cNvPr>
          <p:cNvCxnSpPr>
            <a:cxnSpLocks/>
          </p:cNvCxnSpPr>
          <p:nvPr/>
        </p:nvCxnSpPr>
        <p:spPr>
          <a:xfrm>
            <a:off x="6096000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35">
            <a:extLst>
              <a:ext uri="{FF2B5EF4-FFF2-40B4-BE49-F238E27FC236}">
                <a16:creationId xmlns:a16="http://schemas.microsoft.com/office/drawing/2014/main" id="{8E0A4CD2-FF9F-432C-8A9B-71E78A983429}"/>
              </a:ext>
            </a:extLst>
          </p:cNvPr>
          <p:cNvSpPr/>
          <p:nvPr/>
        </p:nvSpPr>
        <p:spPr>
          <a:xfrm flipH="1" flipV="1">
            <a:off x="5099651" y="3925768"/>
            <a:ext cx="2870189" cy="7112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1E5A11C8-1F01-4F6B-BF9C-D21977592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241" y="4218316"/>
            <a:ext cx="2002347" cy="8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2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35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380">
                <a:solidFill>
                  <a:srgbClr val="1D70D0"/>
                </a:solidFill>
                <a:latin typeface="EuroStyle" panose="02027200000000000000" pitchFamily="18" charset="0"/>
                <a:cs typeface="Segoe UI Light" panose="020B0502040204020203" pitchFamily="34" charset="0"/>
              </a:rPr>
              <a:t>Virtual greetings from PartsTrader</a:t>
            </a:r>
            <a:endParaRPr lang="en-NZ" sz="3600" b="1" spc="380">
              <a:solidFill>
                <a:srgbClr val="1D70D0"/>
              </a:solidFill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914399" y="2794445"/>
            <a:ext cx="399019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Who is online tonight?</a:t>
            </a:r>
            <a:endParaRPr lang="en-NZ" sz="2400">
              <a:solidFill>
                <a:srgbClr val="3B8FE2"/>
              </a:solidFill>
              <a:latin typeface="Verdana"/>
              <a:ea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BD1A-DEA5-496D-82B3-B29C1343E0C5}"/>
              </a:ext>
            </a:extLst>
          </p:cNvPr>
          <p:cNvSpPr txBox="1"/>
          <p:nvPr/>
        </p:nvSpPr>
        <p:spPr>
          <a:xfrm>
            <a:off x="914399" y="3440397"/>
            <a:ext cx="46878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What does PartsTrader do?</a:t>
            </a:r>
            <a:endParaRPr lang="en-NZ" sz="2400">
              <a:solidFill>
                <a:srgbClr val="3B8FE2"/>
              </a:solidFill>
              <a:latin typeface="Verdana"/>
              <a:ea typeface="Verdana"/>
            </a:endParaRPr>
          </a:p>
        </p:txBody>
      </p:sp>
      <p:pic>
        <p:nvPicPr>
          <p:cNvPr id="5" name="Graphic 4" descr="Wave Gesture with solid fill">
            <a:extLst>
              <a:ext uri="{FF2B5EF4-FFF2-40B4-BE49-F238E27FC236}">
                <a16:creationId xmlns:a16="http://schemas.microsoft.com/office/drawing/2014/main" id="{57437ABF-947F-4E2E-A296-92EE8DFA0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4357" y="1966486"/>
            <a:ext cx="2923392" cy="29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0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786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Overview of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86952F0-3035-42C1-AD5B-24EF78CDB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158" y="2690516"/>
            <a:ext cx="1262333" cy="97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43AF-7158-4855-BA29-9905129DF81B}"/>
              </a:ext>
            </a:extLst>
          </p:cNvPr>
          <p:cNvCxnSpPr>
            <a:cxnSpLocks/>
          </p:cNvCxnSpPr>
          <p:nvPr/>
        </p:nvCxnSpPr>
        <p:spPr>
          <a:xfrm>
            <a:off x="2334315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3">
            <a:extLst>
              <a:ext uri="{FF2B5EF4-FFF2-40B4-BE49-F238E27FC236}">
                <a16:creationId xmlns:a16="http://schemas.microsoft.com/office/drawing/2014/main" id="{D0EC4030-09F1-43FD-AC35-0D0367A11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5960" y="2761432"/>
            <a:ext cx="2200275" cy="666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2CC2A-C784-482A-90D5-C6AC1A22D6E9}"/>
              </a:ext>
            </a:extLst>
          </p:cNvPr>
          <p:cNvCxnSpPr>
            <a:cxnSpLocks/>
          </p:cNvCxnSpPr>
          <p:nvPr/>
        </p:nvCxnSpPr>
        <p:spPr>
          <a:xfrm>
            <a:off x="6096000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35">
            <a:extLst>
              <a:ext uri="{FF2B5EF4-FFF2-40B4-BE49-F238E27FC236}">
                <a16:creationId xmlns:a16="http://schemas.microsoft.com/office/drawing/2014/main" id="{8E0A4CD2-FF9F-432C-8A9B-71E78A983429}"/>
              </a:ext>
            </a:extLst>
          </p:cNvPr>
          <p:cNvSpPr/>
          <p:nvPr/>
        </p:nvSpPr>
        <p:spPr>
          <a:xfrm flipH="1" flipV="1">
            <a:off x="5099651" y="3925768"/>
            <a:ext cx="2870189" cy="7112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1E5A11C8-1F01-4F6B-BF9C-D21977592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241" y="4218316"/>
            <a:ext cx="2002347" cy="812736"/>
          </a:xfrm>
          <a:prstGeom prst="rect">
            <a:avLst/>
          </a:prstGeom>
        </p:spPr>
      </p:pic>
      <p:sp>
        <p:nvSpPr>
          <p:cNvPr id="17" name="Freeform 34">
            <a:extLst>
              <a:ext uri="{FF2B5EF4-FFF2-40B4-BE49-F238E27FC236}">
                <a16:creationId xmlns:a16="http://schemas.microsoft.com/office/drawing/2014/main" id="{B69EA568-6F59-439F-8C14-BC75AD7EB9AA}"/>
              </a:ext>
            </a:extLst>
          </p:cNvPr>
          <p:cNvSpPr/>
          <p:nvPr/>
        </p:nvSpPr>
        <p:spPr>
          <a:xfrm flipH="1">
            <a:off x="5099652" y="1689401"/>
            <a:ext cx="2964490" cy="7112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A352387F-6903-4495-95B7-42A68B781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8176433" y="126623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37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hape, arrow, circle&#10;&#10;Description automatically generated">
            <a:extLst>
              <a:ext uri="{FF2B5EF4-FFF2-40B4-BE49-F238E27FC236}">
                <a16:creationId xmlns:a16="http://schemas.microsoft.com/office/drawing/2014/main" id="{BD39D29E-2679-49BE-8028-9A176DB3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51" y="4058356"/>
            <a:ext cx="524934" cy="567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09842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How do we kick it off?</a:t>
            </a:r>
            <a:endParaRPr lang="en-NZ" sz="3600" spc="380">
              <a:ea typeface="+mn-lt"/>
              <a:cs typeface="+mn-lt"/>
            </a:endParaRPr>
          </a:p>
          <a:p>
            <a:pPr>
              <a:defRPr/>
            </a:pP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3BE86-62B0-4D0A-A98A-81D8012C5DDB}"/>
              </a:ext>
            </a:extLst>
          </p:cNvPr>
          <p:cNvSpPr txBox="1"/>
          <p:nvPr/>
        </p:nvSpPr>
        <p:spPr>
          <a:xfrm>
            <a:off x="215431" y="5935424"/>
            <a:ext cx="7537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1" name="Picture 17" descr="Icon&#10;&#10;Description automatically generated">
            <a:extLst>
              <a:ext uri="{FF2B5EF4-FFF2-40B4-BE49-F238E27FC236}">
                <a16:creationId xmlns:a16="http://schemas.microsoft.com/office/drawing/2014/main" id="{EF705916-2EC4-41EB-909B-DE16D1EB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620" y="2751548"/>
            <a:ext cx="2232989" cy="2143779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6A5A425-959F-4727-A952-2A726D023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762" y="1207015"/>
            <a:ext cx="1817420" cy="796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EBDDB-A48C-4A9F-8E87-09A63E0B5508}"/>
              </a:ext>
            </a:extLst>
          </p:cNvPr>
          <p:cNvSpPr txBox="1"/>
          <p:nvPr/>
        </p:nvSpPr>
        <p:spPr>
          <a:xfrm>
            <a:off x="9242550" y="4009570"/>
            <a:ext cx="286195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/</a:t>
            </a:r>
            <a:r>
              <a:rPr lang="en-US" sz="2400" err="1"/>
              <a:t>snotbot</a:t>
            </a:r>
            <a:r>
              <a:rPr lang="en-US" sz="2400"/>
              <a:t> migraine</a:t>
            </a:r>
            <a:endParaRPr lang="en-US" sz="2400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760F4-3690-4CED-995B-F5E8AE201A60}"/>
              </a:ext>
            </a:extLst>
          </p:cNvPr>
          <p:cNvCxnSpPr/>
          <p:nvPr/>
        </p:nvCxnSpPr>
        <p:spPr>
          <a:xfrm flipH="1">
            <a:off x="8661399" y="4046928"/>
            <a:ext cx="583871" cy="27709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9ACF13-02A6-48BB-8CFF-9B75D12DA5B8}"/>
              </a:ext>
            </a:extLst>
          </p:cNvPr>
          <p:cNvCxnSpPr/>
          <p:nvPr/>
        </p:nvCxnSpPr>
        <p:spPr>
          <a:xfrm flipH="1">
            <a:off x="8678718" y="4460091"/>
            <a:ext cx="593766" cy="13854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F7A2B5-BADE-48BD-B542-E8EFBEEA1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85" y="1213587"/>
            <a:ext cx="24193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5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14029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Slack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914399" y="2698440"/>
            <a:ext cx="34296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Development tools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BD1A-DEA5-496D-82B3-B29C1343E0C5}"/>
              </a:ext>
            </a:extLst>
          </p:cNvPr>
          <p:cNvSpPr txBox="1"/>
          <p:nvPr/>
        </p:nvSpPr>
        <p:spPr>
          <a:xfrm>
            <a:off x="914399" y="3344392"/>
            <a:ext cx="53091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endParaRPr lang="en-US" sz="2400">
              <a:solidFill>
                <a:srgbClr val="3B8FE2"/>
              </a:solidFill>
              <a:latin typeface="Verdana"/>
              <a:ea typeface="Verdana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/>
              <a:ea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F279E-2C6C-492C-A943-47A337E0223A}"/>
              </a:ext>
            </a:extLst>
          </p:cNvPr>
          <p:cNvSpPr txBox="1"/>
          <p:nvPr/>
        </p:nvSpPr>
        <p:spPr>
          <a:xfrm>
            <a:off x="1320139" y="3812215"/>
            <a:ext cx="26885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Pre-built apps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404CB-8D2D-464B-9245-2F45FD21C30C}"/>
              </a:ext>
            </a:extLst>
          </p:cNvPr>
          <p:cNvSpPr txBox="1"/>
          <p:nvPr/>
        </p:nvSpPr>
        <p:spPr>
          <a:xfrm>
            <a:off x="229658" y="6018609"/>
            <a:ext cx="7558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https://slack.com/intl/en-nz/help/articles/115005265703-Create-a-bot-for-your-workspace</a:t>
            </a:r>
            <a:endParaRPr lang="en-US"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84EB4-3D84-49AD-BA30-36F05F134E85}"/>
              </a:ext>
            </a:extLst>
          </p:cNvPr>
          <p:cNvSpPr txBox="1"/>
          <p:nvPr/>
        </p:nvSpPr>
        <p:spPr>
          <a:xfrm>
            <a:off x="888669" y="2044770"/>
            <a:ext cx="859581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The widest used messaging system of the company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DE07A-D4D5-442F-B78C-EED6B4344734}"/>
              </a:ext>
            </a:extLst>
          </p:cNvPr>
          <p:cNvSpPr txBox="1"/>
          <p:nvPr/>
        </p:nvSpPr>
        <p:spPr>
          <a:xfrm>
            <a:off x="1320140" y="3241291"/>
            <a:ext cx="37130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40FC8-2356-491C-BE8E-FF60F281CC44}"/>
              </a:ext>
            </a:extLst>
          </p:cNvPr>
          <p:cNvSpPr txBox="1"/>
          <p:nvPr/>
        </p:nvSpPr>
        <p:spPr>
          <a:xfrm>
            <a:off x="1320140" y="4349655"/>
            <a:ext cx="4771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  <a:cs typeface="Calibri"/>
              </a:rPr>
              <a:t>Supports a few languages</a:t>
            </a:r>
          </a:p>
        </p:txBody>
      </p:sp>
      <p:pic>
        <p:nvPicPr>
          <p:cNvPr id="17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597EF7CF-577E-40B1-821D-48D093A5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911" y="3121799"/>
            <a:ext cx="4650505" cy="2048215"/>
          </a:xfrm>
          <a:prstGeom prst="rect">
            <a:avLst/>
          </a:prstGeom>
          <a:ln>
            <a:noFill/>
          </a:ln>
        </p:spPr>
      </p:pic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BCF400DF-8F94-41A5-BD5E-B3C5D4475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6023" y="194567"/>
            <a:ext cx="1001860" cy="7123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3029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C150251-8F18-433A-9929-04117F8F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58" y="2690516"/>
            <a:ext cx="1262333" cy="97091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71813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Let's step back a little bit again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420075" y="279057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334315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13">
            <a:extLst>
              <a:ext uri="{FF2B5EF4-FFF2-40B4-BE49-F238E27FC236}">
                <a16:creationId xmlns:a16="http://schemas.microsoft.com/office/drawing/2014/main" id="{B7BE1188-DF47-4634-96D7-BD5828915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5960" y="2761432"/>
            <a:ext cx="2200275" cy="666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77C48-038A-4CA1-BF93-EA67CC5580A0}"/>
              </a:ext>
            </a:extLst>
          </p:cNvPr>
          <p:cNvCxnSpPr>
            <a:cxnSpLocks/>
          </p:cNvCxnSpPr>
          <p:nvPr/>
        </p:nvCxnSpPr>
        <p:spPr>
          <a:xfrm>
            <a:off x="6096000" y="3194928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34">
            <a:extLst>
              <a:ext uri="{FF2B5EF4-FFF2-40B4-BE49-F238E27FC236}">
                <a16:creationId xmlns:a16="http://schemas.microsoft.com/office/drawing/2014/main" id="{17C30903-D741-4A44-95D4-2C56D9AD7B23}"/>
              </a:ext>
            </a:extLst>
          </p:cNvPr>
          <p:cNvSpPr/>
          <p:nvPr/>
        </p:nvSpPr>
        <p:spPr>
          <a:xfrm flipH="1">
            <a:off x="5099652" y="1689401"/>
            <a:ext cx="2964490" cy="7112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47E54D59-DEAA-4EFC-9C60-827FB3A5F220}"/>
              </a:ext>
            </a:extLst>
          </p:cNvPr>
          <p:cNvSpPr/>
          <p:nvPr/>
        </p:nvSpPr>
        <p:spPr>
          <a:xfrm flipH="1" flipV="1">
            <a:off x="5099651" y="3925768"/>
            <a:ext cx="2870189" cy="7112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8A8C221-761D-424E-9FAC-9DC17086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8176433" y="1266230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EC61C43A-040F-4D21-BC53-4183B209F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241" y="4218316"/>
            <a:ext cx="2002347" cy="8127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1E0215-8044-4265-A054-698F50D5FC45}"/>
              </a:ext>
            </a:extLst>
          </p:cNvPr>
          <p:cNvSpPr/>
          <p:nvPr/>
        </p:nvSpPr>
        <p:spPr>
          <a:xfrm>
            <a:off x="8183592" y="2583611"/>
            <a:ext cx="2760452" cy="10495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1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39474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Requesting Sick Leave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13">
            <a:extLst>
              <a:ext uri="{FF2B5EF4-FFF2-40B4-BE49-F238E27FC236}">
                <a16:creationId xmlns:a16="http://schemas.microsoft.com/office/drawing/2014/main" id="{1762E8A3-ABC0-445C-9627-2B56F6D0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5372" y="205776"/>
            <a:ext cx="2200275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69A319-242F-4926-A70B-B74940D35BB0}"/>
              </a:ext>
            </a:extLst>
          </p:cNvPr>
          <p:cNvSpPr txBox="1"/>
          <p:nvPr/>
        </p:nvSpPr>
        <p:spPr>
          <a:xfrm>
            <a:off x="255057" y="6003169"/>
            <a:ext cx="68017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Developer's guide</a:t>
            </a:r>
          </a:p>
          <a:p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https://dev.ipayroll.co.nz/</a:t>
            </a:r>
            <a:endParaRPr lang="en-US"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6ABFB-CF7C-43A6-9D98-C646DD121C15}"/>
              </a:ext>
            </a:extLst>
          </p:cNvPr>
          <p:cNvSpPr txBox="1"/>
          <p:nvPr/>
        </p:nvSpPr>
        <p:spPr>
          <a:xfrm>
            <a:off x="868217" y="2510946"/>
            <a:ext cx="9316653" cy="16796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Cloud-based payroll solution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Businesses can do </a:t>
            </a:r>
            <a:r>
              <a:rPr lang="en-US" sz="2400" err="1">
                <a:solidFill>
                  <a:srgbClr val="3B8FE2"/>
                </a:solidFill>
                <a:latin typeface="Verdana"/>
                <a:ea typeface="Verdana"/>
              </a:rPr>
              <a:t>timelogs</a:t>
            </a: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, HR, and leave management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Provides an API to query and manipulate data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9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105715" y="2283605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D2D6182-D435-441D-925E-20A0D9BE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2007379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pic>
        <p:nvPicPr>
          <p:cNvPr id="49" name="Graphic 13">
            <a:extLst>
              <a:ext uri="{FF2B5EF4-FFF2-40B4-BE49-F238E27FC236}">
                <a16:creationId xmlns:a16="http://schemas.microsoft.com/office/drawing/2014/main" id="{72E887FD-71EB-45C4-9AC6-291529301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9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1546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API Gateway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D7E0-C67F-45BC-930F-86C3C2EB8EED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https://aws.amazon.com/api-gateway/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1F796D4C-FAC7-45E5-9AF6-A5D955230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3873" y="1846847"/>
            <a:ext cx="3144252" cy="31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3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1546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API Gateway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E067CC0E-3CA6-42FC-AC32-A444C27C9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BDD58A-5223-4B9E-AF87-EA16765373CF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https://aws.amazon.com/api-gateway/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5" name="Picture 4" descr="A collage of two people&#10;&#10;Description automatically generated with low confidence">
            <a:extLst>
              <a:ext uri="{FF2B5EF4-FFF2-40B4-BE49-F238E27FC236}">
                <a16:creationId xmlns:a16="http://schemas.microsoft.com/office/drawing/2014/main" id="{3130AD04-99BF-447D-A772-6D0FDD328C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855823"/>
            <a:ext cx="2783755" cy="2783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A9CE1C-DDC3-4D5E-916E-B2D3F9301D78}"/>
              </a:ext>
            </a:extLst>
          </p:cNvPr>
          <p:cNvSpPr txBox="1"/>
          <p:nvPr/>
        </p:nvSpPr>
        <p:spPr>
          <a:xfrm>
            <a:off x="779317" y="2865367"/>
            <a:ext cx="7412286" cy="11256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"Front door" for the AWS cloud</a:t>
            </a:r>
            <a:endParaRPr lang="en-NZ" sz="2400">
              <a:solidFill>
                <a:srgbClr val="3B8FE2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Publish, maintain, monitor, and secure APIs.</a:t>
            </a:r>
          </a:p>
        </p:txBody>
      </p:sp>
    </p:spTree>
    <p:extLst>
      <p:ext uri="{BB962C8B-B14F-4D97-AF65-F5344CB8AC3E}">
        <p14:creationId xmlns:p14="http://schemas.microsoft.com/office/powerpoint/2010/main" val="34879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105715" y="2283605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D2D6182-D435-441D-925E-20A0D9BE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2007379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pic>
        <p:nvPicPr>
          <p:cNvPr id="49" name="Graphic 13">
            <a:extLst>
              <a:ext uri="{FF2B5EF4-FFF2-40B4-BE49-F238E27FC236}">
                <a16:creationId xmlns:a16="http://schemas.microsoft.com/office/drawing/2014/main" id="{B7BE1188-DF47-4634-96D7-BD5828915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105715" y="2283605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D2D6182-D435-441D-925E-20A0D9BE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2007379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148808-49EC-4C69-BD3F-73B37DCAC759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19" name="Graphic 17">
              <a:extLst>
                <a:ext uri="{FF2B5EF4-FFF2-40B4-BE49-F238E27FC236}">
                  <a16:creationId xmlns:a16="http://schemas.microsoft.com/office/drawing/2014/main" id="{E114034B-D108-4CF6-AEBC-344619D6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CBB569AA-2118-4B47-9BC0-734B84FE7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pic>
        <p:nvPicPr>
          <p:cNvPr id="49" name="Graphic 13">
            <a:extLst>
              <a:ext uri="{FF2B5EF4-FFF2-40B4-BE49-F238E27FC236}">
                <a16:creationId xmlns:a16="http://schemas.microsoft.com/office/drawing/2014/main" id="{6E026B24-DB0A-4E87-92B1-20A1C5BB42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BD3C-6C7C-49C1-94E1-4C3511B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Building Sick</a:t>
            </a:r>
            <a:br>
              <a:rPr lang="en-US">
                <a:solidFill>
                  <a:schemeClr val="bg1"/>
                </a:solidFill>
                <a:cs typeface="Calibri Light"/>
              </a:rPr>
            </a:br>
            <a:r>
              <a:rPr lang="en-US">
                <a:solidFill>
                  <a:schemeClr val="bg1"/>
                </a:solidFill>
                <a:cs typeface="Calibri Light"/>
              </a:rPr>
              <a:t>Serverless Application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7AC29-4289-4743-8F1B-20B9436AA71A}"/>
              </a:ext>
            </a:extLst>
          </p:cNvPr>
          <p:cNvSpPr/>
          <p:nvPr/>
        </p:nvSpPr>
        <p:spPr>
          <a:xfrm>
            <a:off x="4618" y="5823526"/>
            <a:ext cx="12191998" cy="10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D1F9E1-DC21-48A1-BFA8-26E1C3C0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C0B387A-87E8-4212-8E00-3EF598B6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763" y="2688669"/>
            <a:ext cx="3275163" cy="2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36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00026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Lambda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D7E0-C67F-45BC-930F-86C3C2EB8EED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https://aws.amazon.com/lambda/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8DD1A-FD5F-44E4-BBE7-DAE5630C7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8861" y="1851043"/>
            <a:ext cx="3154278" cy="31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13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319568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Lambda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1" descr="Icon&#10;&#10;Description automatically generated">
            <a:extLst>
              <a:ext uri="{FF2B5EF4-FFF2-40B4-BE49-F238E27FC236}">
                <a16:creationId xmlns:a16="http://schemas.microsoft.com/office/drawing/2014/main" id="{D1BCCC99-C634-4292-B5E5-325A3505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5DC1AE-EEC7-4207-81CA-311AAE2C20E9}"/>
              </a:ext>
            </a:extLst>
          </p:cNvPr>
          <p:cNvSpPr txBox="1"/>
          <p:nvPr/>
        </p:nvSpPr>
        <p:spPr>
          <a:xfrm>
            <a:off x="255057" y="6186613"/>
            <a:ext cx="412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</a:rPr>
              <a:t>https://aws.amazon.com/lambda/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31B58-71C4-423E-9CCD-8B878F845589}"/>
              </a:ext>
            </a:extLst>
          </p:cNvPr>
          <p:cNvSpPr txBox="1"/>
          <p:nvPr/>
        </p:nvSpPr>
        <p:spPr>
          <a:xfrm>
            <a:off x="797196" y="1843305"/>
            <a:ext cx="8637365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B8FE2"/>
                </a:solidFill>
                <a:latin typeface="Verdana"/>
                <a:ea typeface="Verdana"/>
              </a:rPr>
              <a:t>Serverless compute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B8FE2"/>
                </a:solidFill>
                <a:latin typeface="Verdana"/>
                <a:ea typeface="Verdana"/>
              </a:rPr>
              <a:t>Run code without provisioning or managing servers.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B8FE2"/>
                </a:solidFill>
                <a:latin typeface="Verdana"/>
                <a:ea typeface="Verdana"/>
              </a:rPr>
              <a:t>Call it directly from any web or mobile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B8FE2"/>
                </a:solidFill>
                <a:latin typeface="Verdana"/>
                <a:ea typeface="Verdana"/>
              </a:rPr>
              <a:t>You can write Lambda functions in many languages</a:t>
            </a:r>
            <a:endParaRPr lang="en-NZ" sz="2400" dirty="0">
              <a:solidFill>
                <a:srgbClr val="3B8FE2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6903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105715" y="2283605"/>
            <a:ext cx="1873841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D2D6182-D435-441D-925E-20A0D9BE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2007379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148808-49EC-4C69-BD3F-73B37DCAC759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19" name="Graphic 17">
              <a:extLst>
                <a:ext uri="{FF2B5EF4-FFF2-40B4-BE49-F238E27FC236}">
                  <a16:creationId xmlns:a16="http://schemas.microsoft.com/office/drawing/2014/main" id="{E114034B-D108-4CF6-AEBC-344619D6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CBB569AA-2118-4B47-9BC0-734B84FE7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pic>
        <p:nvPicPr>
          <p:cNvPr id="16" name="Graphic 13">
            <a:extLst>
              <a:ext uri="{FF2B5EF4-FFF2-40B4-BE49-F238E27FC236}">
                <a16:creationId xmlns:a16="http://schemas.microsoft.com/office/drawing/2014/main" id="{7283ACCC-2DA4-4763-BADA-2519BFC74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0BDF60-5311-46FE-94FA-FB6257470166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D2D6182-D435-441D-925E-20A0D9BE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148808-49EC-4C69-BD3F-73B37DCAC759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19" name="Graphic 17">
              <a:extLst>
                <a:ext uri="{FF2B5EF4-FFF2-40B4-BE49-F238E27FC236}">
                  <a16:creationId xmlns:a16="http://schemas.microsoft.com/office/drawing/2014/main" id="{E114034B-D108-4CF6-AEBC-344619D6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CBB569AA-2118-4B47-9BC0-734B84FE7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F6E2DD-9865-45E5-A844-5C3812C423D1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0640F81F-3C8D-4C66-BF57-0FC3CFD9F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696B1AC1-366F-4E69-8901-60E42A1DC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60" name="TextBox 27">
            <a:extLst>
              <a:ext uri="{FF2B5EF4-FFF2-40B4-BE49-F238E27FC236}">
                <a16:creationId xmlns:a16="http://schemas.microsoft.com/office/drawing/2014/main" id="{EC2F8717-D838-444E-9E05-BD8FC29A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5D0038A5-046A-47E9-8D86-3294FD603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8655A2-89DC-4A69-A8BA-5B7F8C478D89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435E36-AD97-41E3-9F90-731E63776227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9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647196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Second Lambda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1" descr="Icon&#10;&#10;Description automatically generated">
            <a:extLst>
              <a:ext uri="{FF2B5EF4-FFF2-40B4-BE49-F238E27FC236}">
                <a16:creationId xmlns:a16="http://schemas.microsoft.com/office/drawing/2014/main" id="{3C58C832-0162-44B0-9F85-612A60ADF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DB53C960-27D0-4B04-86CF-B3DD70FC1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32" y="2358907"/>
            <a:ext cx="2917022" cy="2139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8C3287-F98A-40AC-80D8-B8C2BB625B0C}"/>
              </a:ext>
            </a:extLst>
          </p:cNvPr>
          <p:cNvSpPr txBox="1"/>
          <p:nvPr/>
        </p:nvSpPr>
        <p:spPr>
          <a:xfrm>
            <a:off x="897782" y="2667421"/>
            <a:ext cx="6870920" cy="16796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Send leave request to IPayroll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Send email</a:t>
            </a:r>
            <a:endParaRPr lang="en-NZ" sz="2400">
              <a:solidFill>
                <a:srgbClr val="3B8FE2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Notify Slack in the #whereabout channel</a:t>
            </a:r>
            <a:endParaRPr lang="en-NZ" sz="2400">
              <a:solidFill>
                <a:srgbClr val="3B8FE2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32580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Question Mark with solid fill">
            <a:extLst>
              <a:ext uri="{FF2B5EF4-FFF2-40B4-BE49-F238E27FC236}">
                <a16:creationId xmlns:a16="http://schemas.microsoft.com/office/drawing/2014/main" id="{CBE004E7-D2D7-43BB-BC89-CA9DE9EAC9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4970" y="18541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66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3250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Simple Queue Service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D7E0-C67F-45BC-930F-86C3C2EB8EED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https://aws.amazon.com/sqs/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DF940618-7D54-4A70-9FCA-D835511B4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3874" y="1856874"/>
            <a:ext cx="3144252" cy="31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76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3250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Simple Queue Service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FE2C2C10-AAEE-4371-8B8B-871D0A455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DD156-3F33-4DDE-905E-01FD063C90E0}"/>
              </a:ext>
            </a:extLst>
          </p:cNvPr>
          <p:cNvSpPr txBox="1"/>
          <p:nvPr/>
        </p:nvSpPr>
        <p:spPr>
          <a:xfrm>
            <a:off x="914399" y="1507324"/>
            <a:ext cx="5810117" cy="11256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Message queuing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Send, receive and retry messages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7EBF1-9B02-42AD-86B5-F3D7AE19E615}"/>
              </a:ext>
            </a:extLst>
          </p:cNvPr>
          <p:cNvSpPr txBox="1"/>
          <p:nvPr/>
        </p:nvSpPr>
        <p:spPr>
          <a:xfrm>
            <a:off x="255057" y="6186613"/>
            <a:ext cx="412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https://aws.amazon.com/sqs/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 descr="A group of people standing outside&#10;&#10;Description automatically generated with low confidence">
            <a:extLst>
              <a:ext uri="{FF2B5EF4-FFF2-40B4-BE49-F238E27FC236}">
                <a16:creationId xmlns:a16="http://schemas.microsoft.com/office/drawing/2014/main" id="{E8744E37-CBBC-43FD-B959-F9DF013FD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99" y="2902166"/>
            <a:ext cx="4439002" cy="25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2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2630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“Queue” the example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FE2C2C10-AAEE-4371-8B8B-871D0A455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562967-DB47-4693-8F22-3F60C87CB16F}"/>
              </a:ext>
            </a:extLst>
          </p:cNvPr>
          <p:cNvSpPr/>
          <p:nvPr/>
        </p:nvSpPr>
        <p:spPr>
          <a:xfrm>
            <a:off x="503694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Publisher</a:t>
            </a:r>
            <a:endParaRPr lang="en-NZ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24F128-3EBF-4EDF-BDE1-1388D61DC712}"/>
              </a:ext>
            </a:extLst>
          </p:cNvPr>
          <p:cNvSpPr/>
          <p:nvPr/>
        </p:nvSpPr>
        <p:spPr>
          <a:xfrm>
            <a:off x="10034049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Receiver</a:t>
            </a:r>
            <a:endParaRPr lang="en-NZ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48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2630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“Queue” the example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FE2C2C10-AAEE-4371-8B8B-871D0A455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562967-DB47-4693-8F22-3F60C87CB16F}"/>
              </a:ext>
            </a:extLst>
          </p:cNvPr>
          <p:cNvSpPr/>
          <p:nvPr/>
        </p:nvSpPr>
        <p:spPr>
          <a:xfrm>
            <a:off x="503694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Publisher</a:t>
            </a:r>
            <a:endParaRPr lang="en-NZ" b="1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F0C162-EF82-46D7-AE42-74D2598B8A48}"/>
              </a:ext>
            </a:extLst>
          </p:cNvPr>
          <p:cNvSpPr/>
          <p:nvPr/>
        </p:nvSpPr>
        <p:spPr>
          <a:xfrm>
            <a:off x="1842548" y="3145918"/>
            <a:ext cx="8050751" cy="309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F861C-930D-4320-AE6B-BD8D4D1699D3}"/>
              </a:ext>
            </a:extLst>
          </p:cNvPr>
          <p:cNvSpPr/>
          <p:nvPr/>
        </p:nvSpPr>
        <p:spPr>
          <a:xfrm>
            <a:off x="10034049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Receiver</a:t>
            </a:r>
            <a:endParaRPr lang="en-NZ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24074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FBEC4-1451-407A-9657-C8E0B34DF200}"/>
              </a:ext>
            </a:extLst>
          </p:cNvPr>
          <p:cNvSpPr txBox="1"/>
          <p:nvPr/>
        </p:nvSpPr>
        <p:spPr>
          <a:xfrm>
            <a:off x="914398" y="1909127"/>
            <a:ext cx="4663071" cy="27876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Overview of the Cloud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Key AWS services we used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Demo 🤞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2630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“Queue” the example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FE2C2C10-AAEE-4371-8B8B-871D0A455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pic>
        <p:nvPicPr>
          <p:cNvPr id="1026" name="Picture 2" descr="Introduction to Message Queues – Neil Killen">
            <a:extLst>
              <a:ext uri="{FF2B5EF4-FFF2-40B4-BE49-F238E27FC236}">
                <a16:creationId xmlns:a16="http://schemas.microsoft.com/office/drawing/2014/main" id="{EE7DC5CD-D5CB-432B-AC9D-F5058E6C3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 t="16101" r="21875" b="31431"/>
          <a:stretch/>
        </p:blipFill>
        <p:spPr bwMode="auto">
          <a:xfrm>
            <a:off x="2899906" y="2679998"/>
            <a:ext cx="5964694" cy="12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562967-DB47-4693-8F22-3F60C87CB16F}"/>
              </a:ext>
            </a:extLst>
          </p:cNvPr>
          <p:cNvSpPr/>
          <p:nvPr/>
        </p:nvSpPr>
        <p:spPr>
          <a:xfrm>
            <a:off x="503694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Publisher</a:t>
            </a:r>
            <a:endParaRPr lang="en-NZ" b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EEF13-74F4-4C85-9F2A-BE820161B946}"/>
              </a:ext>
            </a:extLst>
          </p:cNvPr>
          <p:cNvSpPr/>
          <p:nvPr/>
        </p:nvSpPr>
        <p:spPr>
          <a:xfrm>
            <a:off x="10034049" y="2679997"/>
            <a:ext cx="1198106" cy="1241724"/>
          </a:xfrm>
          <a:prstGeom prst="rect">
            <a:avLst/>
          </a:prstGeom>
          <a:solidFill>
            <a:srgbClr val="92C1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Receiver</a:t>
            </a:r>
            <a:endParaRPr lang="en-NZ" b="1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F0C162-EF82-46D7-AE42-74D2598B8A48}"/>
              </a:ext>
            </a:extLst>
          </p:cNvPr>
          <p:cNvSpPr/>
          <p:nvPr/>
        </p:nvSpPr>
        <p:spPr>
          <a:xfrm>
            <a:off x="1842549" y="3145918"/>
            <a:ext cx="1028700" cy="309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79129D-A444-4E9F-BA1E-69ADA9B0C220}"/>
              </a:ext>
            </a:extLst>
          </p:cNvPr>
          <p:cNvSpPr/>
          <p:nvPr/>
        </p:nvSpPr>
        <p:spPr>
          <a:xfrm>
            <a:off x="8916449" y="3145917"/>
            <a:ext cx="1028700" cy="309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83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7238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SQS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6E335724-4257-4ED1-9536-2A2DA5575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54" y="172528"/>
            <a:ext cx="762000" cy="76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3D2D13-A833-4596-9C3E-99F819AA2529}"/>
              </a:ext>
            </a:extLst>
          </p:cNvPr>
          <p:cNvSpPr txBox="1"/>
          <p:nvPr/>
        </p:nvSpPr>
        <p:spPr>
          <a:xfrm>
            <a:off x="914399" y="1905445"/>
            <a:ext cx="6083717" cy="27876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Message queue between Lambdas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Each message contains: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Name of employee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Leave reason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Messages will retry if not successful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C3872B-6F4D-4A23-A91A-1AC886AA4633}"/>
              </a:ext>
            </a:extLst>
          </p:cNvPr>
          <p:cNvGrpSpPr/>
          <p:nvPr/>
        </p:nvGrpSpPr>
        <p:grpSpPr>
          <a:xfrm>
            <a:off x="7997686" y="1905445"/>
            <a:ext cx="3279915" cy="2220773"/>
            <a:chOff x="8895521" y="2225478"/>
            <a:chExt cx="2693505" cy="1823725"/>
          </a:xfrm>
        </p:grpSpPr>
        <p:pic>
          <p:nvPicPr>
            <p:cNvPr id="2050" name="Picture 2" descr="94x143 mm White Envelope | C0394143 | C0394143 - Envelopes New Zealand">
              <a:extLst>
                <a:ext uri="{FF2B5EF4-FFF2-40B4-BE49-F238E27FC236}">
                  <a16:creationId xmlns:a16="http://schemas.microsoft.com/office/drawing/2014/main" id="{B8D9BA86-1D3C-42B2-94D7-A173A8B9DB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5" t="20220" r="5870" b="19937"/>
            <a:stretch/>
          </p:blipFill>
          <p:spPr bwMode="auto">
            <a:xfrm>
              <a:off x="8895521" y="2225478"/>
              <a:ext cx="2693505" cy="1823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39D4B0E-3A3F-48FB-902E-9D50BCD5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5946" y="3239716"/>
              <a:ext cx="983813" cy="756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5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66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10066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Simple Email Service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D7E0-C67F-45BC-930F-86C3C2EB8EED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https://aws.amazon.com/ses/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9663A694-D631-45A6-A29E-98E6EBF5F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869" y="1854869"/>
            <a:ext cx="3148262" cy="3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1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710066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Simple Email Service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F5882462-F93F-4DCC-8AD7-6A9488CFB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1C0B1-FDB0-4D08-B527-BE06EED9AB8E}"/>
              </a:ext>
            </a:extLst>
          </p:cNvPr>
          <p:cNvSpPr txBox="1"/>
          <p:nvPr/>
        </p:nvSpPr>
        <p:spPr>
          <a:xfrm>
            <a:off x="255057" y="6186613"/>
            <a:ext cx="5310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https://aws.amazon.com/ses/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41084-701E-4586-B17C-156FFF9C314A}"/>
              </a:ext>
            </a:extLst>
          </p:cNvPr>
          <p:cNvSpPr txBox="1"/>
          <p:nvPr/>
        </p:nvSpPr>
        <p:spPr>
          <a:xfrm>
            <a:off x="914399" y="2188708"/>
            <a:ext cx="6760697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known as Amazon 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Scalable email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Requires recipient list, subject and body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Super easy to set 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34BB9-CAA9-4909-8061-E4D0A2D894CF}"/>
              </a:ext>
            </a:extLst>
          </p:cNvPr>
          <p:cNvGrpSpPr/>
          <p:nvPr/>
        </p:nvGrpSpPr>
        <p:grpSpPr>
          <a:xfrm>
            <a:off x="9165628" y="1778196"/>
            <a:ext cx="2111973" cy="3054648"/>
            <a:chOff x="9739582" y="1890733"/>
            <a:chExt cx="1733550" cy="2516257"/>
          </a:xfrm>
        </p:grpSpPr>
        <p:pic>
          <p:nvPicPr>
            <p:cNvPr id="18" name="Picture 2" descr="Cartoon Mailbox Images, Stock Photos &amp;amp; Vectors | Shutterstock">
              <a:extLst>
                <a:ext uri="{FF2B5EF4-FFF2-40B4-BE49-F238E27FC236}">
                  <a16:creationId xmlns:a16="http://schemas.microsoft.com/office/drawing/2014/main" id="{DAE79240-7239-4DAF-AD43-72F920D351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2"/>
            <a:stretch/>
          </p:blipFill>
          <p:spPr bwMode="auto">
            <a:xfrm>
              <a:off x="9739582" y="1890733"/>
              <a:ext cx="1733550" cy="251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CC967412-C5BF-4FC5-AEAB-C6406D66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26968">
              <a:off x="10568737" y="2383670"/>
              <a:ext cx="670715" cy="515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928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6263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SES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3D7F2329-40D7-4CCD-882B-3B920C8A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0F36AE-E41E-4D81-BE6C-5DBB47372E21}"/>
              </a:ext>
            </a:extLst>
          </p:cNvPr>
          <p:cNvGrpSpPr/>
          <p:nvPr/>
        </p:nvGrpSpPr>
        <p:grpSpPr>
          <a:xfrm>
            <a:off x="497126" y="2935537"/>
            <a:ext cx="1520825" cy="1069777"/>
            <a:chOff x="6832719" y="1888434"/>
            <a:chExt cx="1520825" cy="1069777"/>
          </a:xfrm>
        </p:grpSpPr>
        <p:pic>
          <p:nvPicPr>
            <p:cNvPr id="12" name="Graphic 10">
              <a:extLst>
                <a:ext uri="{FF2B5EF4-FFF2-40B4-BE49-F238E27FC236}">
                  <a16:creationId xmlns:a16="http://schemas.microsoft.com/office/drawing/2014/main" id="{C95864A6-E20A-42CF-A482-C8263FDA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C54F76C1-1AA3-442B-B75F-6D2491659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019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6263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SES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3D7F2329-40D7-4CCD-882B-3B920C8A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0F36AE-E41E-4D81-BE6C-5DBB47372E21}"/>
              </a:ext>
            </a:extLst>
          </p:cNvPr>
          <p:cNvGrpSpPr/>
          <p:nvPr/>
        </p:nvGrpSpPr>
        <p:grpSpPr>
          <a:xfrm>
            <a:off x="497126" y="2935537"/>
            <a:ext cx="1520825" cy="1069777"/>
            <a:chOff x="6832719" y="1888434"/>
            <a:chExt cx="1520825" cy="1069777"/>
          </a:xfrm>
        </p:grpSpPr>
        <p:pic>
          <p:nvPicPr>
            <p:cNvPr id="12" name="Graphic 10">
              <a:extLst>
                <a:ext uri="{FF2B5EF4-FFF2-40B4-BE49-F238E27FC236}">
                  <a16:creationId xmlns:a16="http://schemas.microsoft.com/office/drawing/2014/main" id="{C95864A6-E20A-42CF-A482-C8263FDA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C54F76C1-1AA3-442B-B75F-6D2491659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3E401F-7811-40E2-8457-40C3FAF72955}"/>
              </a:ext>
            </a:extLst>
          </p:cNvPr>
          <p:cNvCxnSpPr>
            <a:cxnSpLocks/>
          </p:cNvCxnSpPr>
          <p:nvPr/>
        </p:nvCxnSpPr>
        <p:spPr>
          <a:xfrm>
            <a:off x="2017951" y="3429000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FC81FC-C6BC-4128-98B9-EE6A86E68BD0}"/>
              </a:ext>
            </a:extLst>
          </p:cNvPr>
          <p:cNvGrpSpPr/>
          <p:nvPr/>
        </p:nvGrpSpPr>
        <p:grpSpPr>
          <a:xfrm>
            <a:off x="2964779" y="2886742"/>
            <a:ext cx="1520825" cy="1118571"/>
            <a:chOff x="2964779" y="2886742"/>
            <a:chExt cx="1520825" cy="1118571"/>
          </a:xfrm>
        </p:grpSpPr>
        <p:pic>
          <p:nvPicPr>
            <p:cNvPr id="16" name="Graphic 15" descr="Document with solid fill">
              <a:extLst>
                <a:ext uri="{FF2B5EF4-FFF2-40B4-BE49-F238E27FC236}">
                  <a16:creationId xmlns:a16="http://schemas.microsoft.com/office/drawing/2014/main" id="{88060FAC-6BA5-4178-A362-58A2FD88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3781" y="2886742"/>
              <a:ext cx="915888" cy="915888"/>
            </a:xfrm>
            <a:prstGeom prst="rect">
              <a:avLst/>
            </a:prstGeom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3ED29E29-D440-4971-A5AE-C66F9A33D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779" y="3697536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923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6263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SES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3D7F2329-40D7-4CCD-882B-3B920C8A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0F36AE-E41E-4D81-BE6C-5DBB47372E21}"/>
              </a:ext>
            </a:extLst>
          </p:cNvPr>
          <p:cNvGrpSpPr/>
          <p:nvPr/>
        </p:nvGrpSpPr>
        <p:grpSpPr>
          <a:xfrm>
            <a:off x="497126" y="2935537"/>
            <a:ext cx="1520825" cy="1069777"/>
            <a:chOff x="6832719" y="1888434"/>
            <a:chExt cx="1520825" cy="1069777"/>
          </a:xfrm>
        </p:grpSpPr>
        <p:pic>
          <p:nvPicPr>
            <p:cNvPr id="12" name="Graphic 10">
              <a:extLst>
                <a:ext uri="{FF2B5EF4-FFF2-40B4-BE49-F238E27FC236}">
                  <a16:creationId xmlns:a16="http://schemas.microsoft.com/office/drawing/2014/main" id="{C95864A6-E20A-42CF-A482-C8263FDA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C54F76C1-1AA3-442B-B75F-6D2491659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C095C1-8D40-4875-B795-B9695A642105}"/>
              </a:ext>
            </a:extLst>
          </p:cNvPr>
          <p:cNvGrpSpPr/>
          <p:nvPr/>
        </p:nvGrpSpPr>
        <p:grpSpPr>
          <a:xfrm>
            <a:off x="5181217" y="2935537"/>
            <a:ext cx="2279650" cy="1285220"/>
            <a:chOff x="9818865" y="3853155"/>
            <a:chExt cx="2279650" cy="1285220"/>
          </a:xfrm>
        </p:grpSpPr>
        <p:pic>
          <p:nvPicPr>
            <p:cNvPr id="17" name="Graphic 18">
              <a:extLst>
                <a:ext uri="{FF2B5EF4-FFF2-40B4-BE49-F238E27FC236}">
                  <a16:creationId xmlns:a16="http://schemas.microsoft.com/office/drawing/2014/main" id="{2194F363-56F0-475F-A135-BF6ACEF1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3AB5B6CE-B83B-4559-8D55-BCD3E5682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6818F6-9E08-4BD4-87B3-A08B50610AA3}"/>
              </a:ext>
            </a:extLst>
          </p:cNvPr>
          <p:cNvCxnSpPr>
            <a:cxnSpLocks/>
          </p:cNvCxnSpPr>
          <p:nvPr/>
        </p:nvCxnSpPr>
        <p:spPr>
          <a:xfrm>
            <a:off x="2017951" y="3429000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4A38EB-B5F2-4A2D-B694-C1C93D9A4449}"/>
              </a:ext>
            </a:extLst>
          </p:cNvPr>
          <p:cNvCxnSpPr>
            <a:cxnSpLocks/>
          </p:cNvCxnSpPr>
          <p:nvPr/>
        </p:nvCxnSpPr>
        <p:spPr>
          <a:xfrm>
            <a:off x="4342051" y="3429000"/>
            <a:ext cx="130944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0659BE-EAD6-43B6-B7B3-D7A52BF92C25}"/>
              </a:ext>
            </a:extLst>
          </p:cNvPr>
          <p:cNvGrpSpPr/>
          <p:nvPr/>
        </p:nvGrpSpPr>
        <p:grpSpPr>
          <a:xfrm>
            <a:off x="2964779" y="2886742"/>
            <a:ext cx="1520825" cy="1118571"/>
            <a:chOff x="2964779" y="2886742"/>
            <a:chExt cx="1520825" cy="1118571"/>
          </a:xfrm>
        </p:grpSpPr>
        <p:pic>
          <p:nvPicPr>
            <p:cNvPr id="27" name="Graphic 26" descr="Document with solid fill">
              <a:extLst>
                <a:ext uri="{FF2B5EF4-FFF2-40B4-BE49-F238E27FC236}">
                  <a16:creationId xmlns:a16="http://schemas.microsoft.com/office/drawing/2014/main" id="{E53DFC97-EFB9-4587-9A83-90ACEEF5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03781" y="2886742"/>
              <a:ext cx="915888" cy="915888"/>
            </a:xfrm>
            <a:prstGeom prst="rect">
              <a:avLst/>
            </a:prstGeom>
          </p:spPr>
        </p:pic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9F6385BB-99CE-4656-BD79-803251FAD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779" y="3697536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427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62634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Amazon SES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3D7F2329-40D7-4CCD-882B-3B920C8A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0F36AE-E41E-4D81-BE6C-5DBB47372E21}"/>
              </a:ext>
            </a:extLst>
          </p:cNvPr>
          <p:cNvGrpSpPr/>
          <p:nvPr/>
        </p:nvGrpSpPr>
        <p:grpSpPr>
          <a:xfrm>
            <a:off x="497126" y="2935537"/>
            <a:ext cx="1520825" cy="1069777"/>
            <a:chOff x="6832719" y="1888434"/>
            <a:chExt cx="1520825" cy="1069777"/>
          </a:xfrm>
        </p:grpSpPr>
        <p:pic>
          <p:nvPicPr>
            <p:cNvPr id="12" name="Graphic 10">
              <a:extLst>
                <a:ext uri="{FF2B5EF4-FFF2-40B4-BE49-F238E27FC236}">
                  <a16:creationId xmlns:a16="http://schemas.microsoft.com/office/drawing/2014/main" id="{C95864A6-E20A-42CF-A482-C8263FDA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C54F76C1-1AA3-442B-B75F-6D2491659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C095C1-8D40-4875-B795-B9695A642105}"/>
              </a:ext>
            </a:extLst>
          </p:cNvPr>
          <p:cNvGrpSpPr/>
          <p:nvPr/>
        </p:nvGrpSpPr>
        <p:grpSpPr>
          <a:xfrm>
            <a:off x="5181217" y="2935537"/>
            <a:ext cx="2279650" cy="1285220"/>
            <a:chOff x="9818865" y="3853155"/>
            <a:chExt cx="2279650" cy="1285220"/>
          </a:xfrm>
        </p:grpSpPr>
        <p:pic>
          <p:nvPicPr>
            <p:cNvPr id="17" name="Graphic 18">
              <a:extLst>
                <a:ext uri="{FF2B5EF4-FFF2-40B4-BE49-F238E27FC236}">
                  <a16:creationId xmlns:a16="http://schemas.microsoft.com/office/drawing/2014/main" id="{2194F363-56F0-475F-A135-BF6ACEF1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3AB5B6CE-B83B-4559-8D55-BCD3E5682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pic>
        <p:nvPicPr>
          <p:cNvPr id="19" name="Picture 12">
            <a:extLst>
              <a:ext uri="{FF2B5EF4-FFF2-40B4-BE49-F238E27FC236}">
                <a16:creationId xmlns:a16="http://schemas.microsoft.com/office/drawing/2014/main" id="{665B7C47-C078-4047-A3DE-F82C768E7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008" y="4157195"/>
            <a:ext cx="2002347" cy="812736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F3429477-C0F6-45EC-9449-D7B78DEB9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010" y="2923771"/>
            <a:ext cx="2002347" cy="812736"/>
          </a:xfrm>
          <a:prstGeom prst="rect">
            <a:avLst/>
          </a:prstGeom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2738F42B-EDA5-426E-8967-D1735A76E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009" y="1690347"/>
            <a:ext cx="2002347" cy="81273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6818F6-9E08-4BD4-87B3-A08B50610AA3}"/>
              </a:ext>
            </a:extLst>
          </p:cNvPr>
          <p:cNvCxnSpPr>
            <a:cxnSpLocks/>
          </p:cNvCxnSpPr>
          <p:nvPr/>
        </p:nvCxnSpPr>
        <p:spPr>
          <a:xfrm>
            <a:off x="2017951" y="3429000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4A38EB-B5F2-4A2D-B694-C1C93D9A4449}"/>
              </a:ext>
            </a:extLst>
          </p:cNvPr>
          <p:cNvCxnSpPr>
            <a:cxnSpLocks/>
          </p:cNvCxnSpPr>
          <p:nvPr/>
        </p:nvCxnSpPr>
        <p:spPr>
          <a:xfrm>
            <a:off x="4342051" y="3429000"/>
            <a:ext cx="130944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11">
            <a:extLst>
              <a:ext uri="{FF2B5EF4-FFF2-40B4-BE49-F238E27FC236}">
                <a16:creationId xmlns:a16="http://schemas.microsoft.com/office/drawing/2014/main" id="{1F68E818-9A1E-4276-A2AD-7B6D7F26A733}"/>
              </a:ext>
            </a:extLst>
          </p:cNvPr>
          <p:cNvCxnSpPr>
            <a:cxnSpLocks/>
          </p:cNvCxnSpPr>
          <p:nvPr/>
        </p:nvCxnSpPr>
        <p:spPr>
          <a:xfrm flipV="1">
            <a:off x="6979087" y="2110296"/>
            <a:ext cx="2088713" cy="1007806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F158F766-923A-4C40-B64C-5FFF1209B0DE}"/>
              </a:ext>
            </a:extLst>
          </p:cNvPr>
          <p:cNvCxnSpPr>
            <a:cxnSpLocks/>
          </p:cNvCxnSpPr>
          <p:nvPr/>
        </p:nvCxnSpPr>
        <p:spPr>
          <a:xfrm>
            <a:off x="6968358" y="3511676"/>
            <a:ext cx="2099442" cy="985267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0E29E6-27CD-4A01-8806-1971F1962CA2}"/>
              </a:ext>
            </a:extLst>
          </p:cNvPr>
          <p:cNvCxnSpPr>
            <a:cxnSpLocks/>
          </p:cNvCxnSpPr>
          <p:nvPr/>
        </p:nvCxnSpPr>
        <p:spPr>
          <a:xfrm>
            <a:off x="6979087" y="3344686"/>
            <a:ext cx="208871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79BB8D-E9E5-45F1-9248-6A15B9AA55B6}"/>
              </a:ext>
            </a:extLst>
          </p:cNvPr>
          <p:cNvGrpSpPr/>
          <p:nvPr/>
        </p:nvGrpSpPr>
        <p:grpSpPr>
          <a:xfrm>
            <a:off x="2964779" y="2886742"/>
            <a:ext cx="1520825" cy="1118571"/>
            <a:chOff x="2964779" y="2886742"/>
            <a:chExt cx="1520825" cy="1118571"/>
          </a:xfrm>
        </p:grpSpPr>
        <p:pic>
          <p:nvPicPr>
            <p:cNvPr id="27" name="Graphic 26" descr="Document with solid fill">
              <a:extLst>
                <a:ext uri="{FF2B5EF4-FFF2-40B4-BE49-F238E27FC236}">
                  <a16:creationId xmlns:a16="http://schemas.microsoft.com/office/drawing/2014/main" id="{3D495EB2-5B64-42E2-A1A9-0EA5B818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03781" y="2886742"/>
              <a:ext cx="915888" cy="915888"/>
            </a:xfrm>
            <a:prstGeom prst="rect">
              <a:avLst/>
            </a:prstGeom>
          </p:spPr>
        </p:pic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1A77EA00-D3BA-43B0-B303-95BC14A83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779" y="3697536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189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9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21471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Problem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914399" y="1905445"/>
            <a:ext cx="449995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When we're 🤮 we need to: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3B8FE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BD1A-DEA5-496D-82B3-B29C1343E0C5}"/>
              </a:ext>
            </a:extLst>
          </p:cNvPr>
          <p:cNvSpPr txBox="1"/>
          <p:nvPr/>
        </p:nvSpPr>
        <p:spPr>
          <a:xfrm>
            <a:off x="914399" y="2541751"/>
            <a:ext cx="8919558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Notify the team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Notify the boss</a:t>
            </a:r>
            <a:endParaRPr lang="en-NZ" sz="24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Request Sick Leave in iPayroll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Notify the office in the Slack #whereabouts channel...</a:t>
            </a:r>
          </a:p>
        </p:txBody>
      </p:sp>
    </p:spTree>
    <p:extLst>
      <p:ext uri="{BB962C8B-B14F-4D97-AF65-F5344CB8AC3E}">
        <p14:creationId xmlns:p14="http://schemas.microsoft.com/office/powerpoint/2010/main" val="3511095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356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31055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Secrets Manager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FEA859-FC2E-4B99-8769-862C42FA6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869" y="1854869"/>
            <a:ext cx="3148262" cy="3148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89AC2-FBBD-458F-8DC9-955E7F0C6440}"/>
              </a:ext>
            </a:extLst>
          </p:cNvPr>
          <p:cNvSpPr txBox="1"/>
          <p:nvPr/>
        </p:nvSpPr>
        <p:spPr>
          <a:xfrm>
            <a:off x="255057" y="6186613"/>
            <a:ext cx="5310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https://aws.amazon.com/secrets-manager/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9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31055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Secrets Manager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9C077A0-F0D4-4635-9009-E883651A5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CEE08-AF7C-49E5-A3D4-B94E7980F44D}"/>
              </a:ext>
            </a:extLst>
          </p:cNvPr>
          <p:cNvSpPr txBox="1"/>
          <p:nvPr/>
        </p:nvSpPr>
        <p:spPr>
          <a:xfrm>
            <a:off x="255057" y="6186613"/>
            <a:ext cx="5310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https://aws.amazon.com/secrets-manager/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13" name="Picture 12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01C567D3-9CBE-4410-A4FC-A147CF641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12" y="3213295"/>
            <a:ext cx="3833531" cy="2156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33F2F-F21C-48C4-8C11-E201006330C1}"/>
              </a:ext>
            </a:extLst>
          </p:cNvPr>
          <p:cNvSpPr txBox="1"/>
          <p:nvPr/>
        </p:nvSpPr>
        <p:spPr>
          <a:xfrm>
            <a:off x="1003297" y="1623514"/>
            <a:ext cx="9612953" cy="11256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Protects secrets needed to access your 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Enables you to easily rotate, manage, and retrieve secrets</a:t>
            </a:r>
          </a:p>
        </p:txBody>
      </p:sp>
    </p:spTree>
    <p:extLst>
      <p:ext uri="{BB962C8B-B14F-4D97-AF65-F5344CB8AC3E}">
        <p14:creationId xmlns:p14="http://schemas.microsoft.com/office/powerpoint/2010/main" val="3904624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5872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70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1923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CloudWatch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CBCA6-3B3F-4013-AEA5-E8DBE6A74D51}"/>
              </a:ext>
            </a:extLst>
          </p:cNvPr>
          <p:cNvSpPr txBox="1"/>
          <p:nvPr/>
        </p:nvSpPr>
        <p:spPr>
          <a:xfrm>
            <a:off x="255057" y="6186613"/>
            <a:ext cx="4469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https://aws.amazon.com/cloudwatch/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14F9B892-EDA8-4DF9-822E-8D908E92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901" y="1866901"/>
            <a:ext cx="3114173" cy="31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2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1923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CloudWatch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2BF5C419-3179-4C77-B807-5366E85D1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B9412-CB38-43CF-9451-9A71954A7E8B}"/>
              </a:ext>
            </a:extLst>
          </p:cNvPr>
          <p:cNvSpPr txBox="1"/>
          <p:nvPr/>
        </p:nvSpPr>
        <p:spPr>
          <a:xfrm>
            <a:off x="255057" y="6186613"/>
            <a:ext cx="4469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https://aws.amazon.com/cloudwatch/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C9445-ADF1-4F34-9775-AB44570539BE}"/>
              </a:ext>
            </a:extLst>
          </p:cNvPr>
          <p:cNvSpPr txBox="1"/>
          <p:nvPr/>
        </p:nvSpPr>
        <p:spPr>
          <a:xfrm>
            <a:off x="914399" y="2449884"/>
            <a:ext cx="5949834" cy="16796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monitoring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Logs and graphs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 alarms for abnormal behaviour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97CEAD-B668-4BC9-A343-4B611EBF83A7}"/>
              </a:ext>
            </a:extLst>
          </p:cNvPr>
          <p:cNvGrpSpPr/>
          <p:nvPr/>
        </p:nvGrpSpPr>
        <p:grpSpPr>
          <a:xfrm>
            <a:off x="7480300" y="1660744"/>
            <a:ext cx="3944399" cy="3536511"/>
            <a:chOff x="8529099" y="1833146"/>
            <a:chExt cx="2857500" cy="2857500"/>
          </a:xfrm>
        </p:grpSpPr>
        <p:pic>
          <p:nvPicPr>
            <p:cNvPr id="8194" name="Picture 2" descr="Victorinox Recruit Swiss Army Knife | Outdoor Action NZ">
              <a:extLst>
                <a:ext uri="{FF2B5EF4-FFF2-40B4-BE49-F238E27FC236}">
                  <a16:creationId xmlns:a16="http://schemas.microsoft.com/office/drawing/2014/main" id="{FB1883C3-395A-4751-9F51-5C144177B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099" y="183314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Free Image Of A Magnifying Glass, Download Free Image Of A Magnifying Glass  png images, Free ClipArts on Clipart Library">
              <a:extLst>
                <a:ext uri="{FF2B5EF4-FFF2-40B4-BE49-F238E27FC236}">
                  <a16:creationId xmlns:a16="http://schemas.microsoft.com/office/drawing/2014/main" id="{BE7C1578-0CE0-4CD5-81CA-D57AD24A9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6285">
              <a:off x="8781472" y="3139832"/>
              <a:ext cx="768928" cy="5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Free Image Of A Magnifying Glass, Download Free Image Of A Magnifying Glass  png images, Free ClipArts on Clipart Library">
              <a:extLst>
                <a:ext uri="{FF2B5EF4-FFF2-40B4-BE49-F238E27FC236}">
                  <a16:creationId xmlns:a16="http://schemas.microsoft.com/office/drawing/2014/main" id="{49EC40CF-3828-459B-AF77-9B80F07E7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6285">
              <a:off x="10127671" y="2259379"/>
              <a:ext cx="768928" cy="5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Free Image Of A Magnifying Glass, Download Free Image Of A Magnifying Glass  png images, Free ClipArts on Clipart Library">
              <a:extLst>
                <a:ext uri="{FF2B5EF4-FFF2-40B4-BE49-F238E27FC236}">
                  <a16:creationId xmlns:a16="http://schemas.microsoft.com/office/drawing/2014/main" id="{E8766AB7-1673-4015-A572-30C22D5C7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508218">
              <a:off x="9264511" y="2973548"/>
              <a:ext cx="768928" cy="5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Free Image Of A Magnifying Glass, Download Free Image Of A Magnifying Glass  png images, Free ClipArts on Clipart Library">
              <a:extLst>
                <a:ext uri="{FF2B5EF4-FFF2-40B4-BE49-F238E27FC236}">
                  <a16:creationId xmlns:a16="http://schemas.microsoft.com/office/drawing/2014/main" id="{73F71C07-DD46-4674-A527-4A3C8D520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7622">
              <a:off x="9071448" y="2150067"/>
              <a:ext cx="1495020" cy="1121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Amazon Web Services - Wikipedia">
              <a:extLst>
                <a:ext uri="{FF2B5EF4-FFF2-40B4-BE49-F238E27FC236}">
                  <a16:creationId xmlns:a16="http://schemas.microsoft.com/office/drawing/2014/main" id="{501925B7-23D7-4056-8E3C-9360103BD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4099">
              <a:off x="9657822" y="3227756"/>
              <a:ext cx="913789" cy="34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0670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68314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CloudWatch in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BA38551D-51D3-4157-9C28-1D4C8B699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CA0BB-0446-4A5E-9E1E-0B3D2EF71F4C}"/>
              </a:ext>
            </a:extLst>
          </p:cNvPr>
          <p:cNvSpPr txBox="1"/>
          <p:nvPr/>
        </p:nvSpPr>
        <p:spPr>
          <a:xfrm>
            <a:off x="914399" y="2201408"/>
            <a:ext cx="6617517" cy="22336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Created upon Lambda execution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Lambda logs handy for troubleshooting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 graphs to explore performance: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Error rate, Lambda duration,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C5452-CF47-4A7A-921D-C61A004F69B4}"/>
              </a:ext>
            </a:extLst>
          </p:cNvPr>
          <p:cNvGrpSpPr/>
          <p:nvPr/>
        </p:nvGrpSpPr>
        <p:grpSpPr>
          <a:xfrm>
            <a:off x="8471582" y="2227638"/>
            <a:ext cx="3541514" cy="2683700"/>
            <a:chOff x="8471582" y="2227638"/>
            <a:chExt cx="3541514" cy="2683700"/>
          </a:xfrm>
        </p:grpSpPr>
        <p:pic>
          <p:nvPicPr>
            <p:cNvPr id="7170" name="Picture 2" descr="Healthcare Decision Ahead? Advice From a Sleuth - 3rd Act Magazine">
              <a:extLst>
                <a:ext uri="{FF2B5EF4-FFF2-40B4-BE49-F238E27FC236}">
                  <a16:creationId xmlns:a16="http://schemas.microsoft.com/office/drawing/2014/main" id="{930578D7-6CE6-4EF0-9B18-0681D487E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3"/>
            <a:stretch/>
          </p:blipFill>
          <p:spPr bwMode="auto">
            <a:xfrm>
              <a:off x="8549878" y="2227638"/>
              <a:ext cx="3463218" cy="245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479381E1-4B1D-4316-9BF0-7BBA26CF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1582" y="4111297"/>
              <a:ext cx="1040167" cy="80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266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53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423D2-CAD2-4CDE-B812-D2A632A644F1}"/>
              </a:ext>
            </a:extLst>
          </p:cNvPr>
          <p:cNvGrpSpPr/>
          <p:nvPr/>
        </p:nvGrpSpPr>
        <p:grpSpPr>
          <a:xfrm>
            <a:off x="6321288" y="3207745"/>
            <a:ext cx="2243137" cy="1069777"/>
            <a:chOff x="4306916" y="-5733"/>
            <a:chExt cx="2243137" cy="1069777"/>
          </a:xfrm>
        </p:grpSpPr>
        <p:pic>
          <p:nvPicPr>
            <p:cNvPr id="44" name="Graphic 17">
              <a:extLst>
                <a:ext uri="{FF2B5EF4-FFF2-40B4-BE49-F238E27FC236}">
                  <a16:creationId xmlns:a16="http://schemas.microsoft.com/office/drawing/2014/main" id="{C17B407E-0EBD-4818-B629-12AEB8FF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91" y="-573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AE92EAB-49CF-4863-9D7D-4F3EE6937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916" y="756267"/>
              <a:ext cx="22431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7">
            <a:extLst>
              <a:ext uri="{FF2B5EF4-FFF2-40B4-BE49-F238E27FC236}">
                <a16:creationId xmlns:a16="http://schemas.microsoft.com/office/drawing/2014/main" id="{B2C66E64-87B2-49C5-8ADC-0182BDD295A4}"/>
              </a:ext>
            </a:extLst>
          </p:cNvPr>
          <p:cNvSpPr/>
          <p:nvPr/>
        </p:nvSpPr>
        <p:spPr>
          <a:xfrm rot="10800000" flipH="1" flipV="1">
            <a:off x="7931036" y="3562226"/>
            <a:ext cx="639604" cy="53773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526F9F7-E594-492A-8413-D33DB3B99CED}"/>
              </a:ext>
            </a:extLst>
          </p:cNvPr>
          <p:cNvSpPr/>
          <p:nvPr/>
        </p:nvSpPr>
        <p:spPr>
          <a:xfrm rot="5400000" flipH="1">
            <a:off x="7013193" y="2617710"/>
            <a:ext cx="676270" cy="26567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33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21471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Problem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-5751" y="2696200"/>
            <a:ext cx="12202635" cy="1470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>
                <a:solidFill>
                  <a:srgbClr val="3B8FE2"/>
                </a:solidFill>
                <a:latin typeface="Verdana"/>
                <a:ea typeface="Verdana"/>
              </a:rPr>
              <a:t>This sucks. People are only human 🤔</a:t>
            </a:r>
            <a:endParaRPr lang="en-US" sz="32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3200">
                <a:solidFill>
                  <a:srgbClr val="3B8FE2"/>
                </a:solidFill>
                <a:latin typeface="Verdana"/>
                <a:ea typeface="Verdana"/>
              </a:rPr>
              <a:t>Can we automate this? </a:t>
            </a:r>
            <a:endParaRPr lang="en-US" sz="32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73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921681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Identity and Access Management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D7E0-C67F-45BC-930F-86C3C2EB8EED}"/>
              </a:ext>
            </a:extLst>
          </p:cNvPr>
          <p:cNvSpPr txBox="1"/>
          <p:nvPr/>
        </p:nvSpPr>
        <p:spPr>
          <a:xfrm>
            <a:off x="255056" y="6186613"/>
            <a:ext cx="4615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https://aws.amazon.com/iam/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AD4BFE91-31B5-4195-861F-4D06F7F37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3874" y="1856874"/>
            <a:ext cx="3144252" cy="31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3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921681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AWS Identity and Access Management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BD7620B9-B501-4E16-AA46-2D1DF9F5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132" y="172528"/>
            <a:ext cx="762000" cy="76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1E490A-7F31-409D-99B9-4E1C900D8374}"/>
              </a:ext>
            </a:extLst>
          </p:cNvPr>
          <p:cNvSpPr txBox="1"/>
          <p:nvPr/>
        </p:nvSpPr>
        <p:spPr>
          <a:xfrm>
            <a:off x="255057" y="6186613"/>
            <a:ext cx="412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solas" panose="020B0609020204030204" pitchFamily="49" charset="0"/>
                <a:ea typeface="+mn-lt"/>
                <a:cs typeface="+mn-lt"/>
              </a:rPr>
              <a:t>https://aws.amazon.com/iam/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72D91-C719-4121-BF29-76FC2D5B85AD}"/>
              </a:ext>
            </a:extLst>
          </p:cNvPr>
          <p:cNvSpPr txBox="1"/>
          <p:nvPr/>
        </p:nvSpPr>
        <p:spPr>
          <a:xfrm>
            <a:off x="914399" y="2588368"/>
            <a:ext cx="4284058" cy="16796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known as AWS IAM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Manages permissions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Rule of least privilege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E9507C-5F7F-4BB0-80BB-E8B66816DB97}"/>
              </a:ext>
            </a:extLst>
          </p:cNvPr>
          <p:cNvGrpSpPr/>
          <p:nvPr/>
        </p:nvGrpSpPr>
        <p:grpSpPr>
          <a:xfrm>
            <a:off x="7740010" y="1693215"/>
            <a:ext cx="2581478" cy="3364033"/>
            <a:chOff x="8667110" y="1617239"/>
            <a:chExt cx="2581478" cy="3364033"/>
          </a:xfrm>
        </p:grpSpPr>
        <p:pic>
          <p:nvPicPr>
            <p:cNvPr id="3074" name="Picture 2" descr="Overview - Lockdown - Bukkit Plugins - Projects - Bukkit">
              <a:extLst>
                <a:ext uri="{FF2B5EF4-FFF2-40B4-BE49-F238E27FC236}">
                  <a16:creationId xmlns:a16="http://schemas.microsoft.com/office/drawing/2014/main" id="{4B29573C-F886-4444-9CF1-747F26B66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110" y="1617239"/>
              <a:ext cx="2581478" cy="336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con&#10;&#10;Description automatically generated">
              <a:extLst>
                <a:ext uri="{FF2B5EF4-FFF2-40B4-BE49-F238E27FC236}">
                  <a16:creationId xmlns:a16="http://schemas.microsoft.com/office/drawing/2014/main" id="{C5B3CAA3-2412-4F7D-8E43-2BA48585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8299" y="3081079"/>
              <a:ext cx="565596" cy="42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618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423D2-CAD2-4CDE-B812-D2A632A644F1}"/>
              </a:ext>
            </a:extLst>
          </p:cNvPr>
          <p:cNvGrpSpPr/>
          <p:nvPr/>
        </p:nvGrpSpPr>
        <p:grpSpPr>
          <a:xfrm>
            <a:off x="6321288" y="3207745"/>
            <a:ext cx="2243137" cy="1069777"/>
            <a:chOff x="4306916" y="-5733"/>
            <a:chExt cx="2243137" cy="1069777"/>
          </a:xfrm>
        </p:grpSpPr>
        <p:pic>
          <p:nvPicPr>
            <p:cNvPr id="44" name="Graphic 17">
              <a:extLst>
                <a:ext uri="{FF2B5EF4-FFF2-40B4-BE49-F238E27FC236}">
                  <a16:creationId xmlns:a16="http://schemas.microsoft.com/office/drawing/2014/main" id="{C17B407E-0EBD-4818-B629-12AEB8FF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91" y="-573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AE92EAB-49CF-4863-9D7D-4F3EE6937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916" y="756267"/>
              <a:ext cx="22431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7">
            <a:extLst>
              <a:ext uri="{FF2B5EF4-FFF2-40B4-BE49-F238E27FC236}">
                <a16:creationId xmlns:a16="http://schemas.microsoft.com/office/drawing/2014/main" id="{B2C66E64-87B2-49C5-8ADC-0182BDD295A4}"/>
              </a:ext>
            </a:extLst>
          </p:cNvPr>
          <p:cNvSpPr/>
          <p:nvPr/>
        </p:nvSpPr>
        <p:spPr>
          <a:xfrm rot="10800000" flipH="1" flipV="1">
            <a:off x="7931036" y="3562226"/>
            <a:ext cx="639604" cy="53773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526F9F7-E594-492A-8413-D33DB3B99CED}"/>
              </a:ext>
            </a:extLst>
          </p:cNvPr>
          <p:cNvSpPr/>
          <p:nvPr/>
        </p:nvSpPr>
        <p:spPr>
          <a:xfrm rot="5400000" flipH="1">
            <a:off x="7013193" y="2617710"/>
            <a:ext cx="676270" cy="26567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5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423D2-CAD2-4CDE-B812-D2A632A644F1}"/>
              </a:ext>
            </a:extLst>
          </p:cNvPr>
          <p:cNvGrpSpPr/>
          <p:nvPr/>
        </p:nvGrpSpPr>
        <p:grpSpPr>
          <a:xfrm>
            <a:off x="6321288" y="3207745"/>
            <a:ext cx="2243137" cy="1069777"/>
            <a:chOff x="4306916" y="-5733"/>
            <a:chExt cx="2243137" cy="1069777"/>
          </a:xfrm>
        </p:grpSpPr>
        <p:pic>
          <p:nvPicPr>
            <p:cNvPr id="44" name="Graphic 17">
              <a:extLst>
                <a:ext uri="{FF2B5EF4-FFF2-40B4-BE49-F238E27FC236}">
                  <a16:creationId xmlns:a16="http://schemas.microsoft.com/office/drawing/2014/main" id="{C17B407E-0EBD-4818-B629-12AEB8FF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91" y="-573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AE92EAB-49CF-4863-9D7D-4F3EE6937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916" y="756267"/>
              <a:ext cx="22431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7">
            <a:extLst>
              <a:ext uri="{FF2B5EF4-FFF2-40B4-BE49-F238E27FC236}">
                <a16:creationId xmlns:a16="http://schemas.microsoft.com/office/drawing/2014/main" id="{B2C66E64-87B2-49C5-8ADC-0182BDD295A4}"/>
              </a:ext>
            </a:extLst>
          </p:cNvPr>
          <p:cNvSpPr/>
          <p:nvPr/>
        </p:nvSpPr>
        <p:spPr>
          <a:xfrm rot="10800000" flipH="1" flipV="1">
            <a:off x="7931036" y="3562226"/>
            <a:ext cx="639604" cy="53773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526F9F7-E594-492A-8413-D33DB3B99CED}"/>
              </a:ext>
            </a:extLst>
          </p:cNvPr>
          <p:cNvSpPr/>
          <p:nvPr/>
        </p:nvSpPr>
        <p:spPr>
          <a:xfrm rot="5400000" flipH="1">
            <a:off x="7013193" y="2617710"/>
            <a:ext cx="676270" cy="26567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3B307A3-FFA1-4B0A-9C00-6A458AEA839C}"/>
              </a:ext>
            </a:extLst>
          </p:cNvPr>
          <p:cNvSpPr/>
          <p:nvPr/>
        </p:nvSpPr>
        <p:spPr>
          <a:xfrm>
            <a:off x="7079691" y="2110931"/>
            <a:ext cx="1183279" cy="313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244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423D2-CAD2-4CDE-B812-D2A632A644F1}"/>
              </a:ext>
            </a:extLst>
          </p:cNvPr>
          <p:cNvGrpSpPr/>
          <p:nvPr/>
        </p:nvGrpSpPr>
        <p:grpSpPr>
          <a:xfrm>
            <a:off x="6321288" y="3207745"/>
            <a:ext cx="2243137" cy="1069777"/>
            <a:chOff x="4306916" y="-5733"/>
            <a:chExt cx="2243137" cy="1069777"/>
          </a:xfrm>
        </p:grpSpPr>
        <p:pic>
          <p:nvPicPr>
            <p:cNvPr id="44" name="Graphic 17">
              <a:extLst>
                <a:ext uri="{FF2B5EF4-FFF2-40B4-BE49-F238E27FC236}">
                  <a16:creationId xmlns:a16="http://schemas.microsoft.com/office/drawing/2014/main" id="{C17B407E-0EBD-4818-B629-12AEB8FF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91" y="-573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AE92EAB-49CF-4863-9D7D-4F3EE6937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916" y="756267"/>
              <a:ext cx="22431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7">
            <a:extLst>
              <a:ext uri="{FF2B5EF4-FFF2-40B4-BE49-F238E27FC236}">
                <a16:creationId xmlns:a16="http://schemas.microsoft.com/office/drawing/2014/main" id="{B2C66E64-87B2-49C5-8ADC-0182BDD295A4}"/>
              </a:ext>
            </a:extLst>
          </p:cNvPr>
          <p:cNvSpPr/>
          <p:nvPr/>
        </p:nvSpPr>
        <p:spPr>
          <a:xfrm rot="10800000" flipH="1" flipV="1">
            <a:off x="7931036" y="3562226"/>
            <a:ext cx="639604" cy="53773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526F9F7-E594-492A-8413-D33DB3B99CED}"/>
              </a:ext>
            </a:extLst>
          </p:cNvPr>
          <p:cNvSpPr/>
          <p:nvPr/>
        </p:nvSpPr>
        <p:spPr>
          <a:xfrm rot="5400000" flipH="1">
            <a:off x="7013193" y="2617710"/>
            <a:ext cx="676270" cy="26567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3B307A3-FFA1-4B0A-9C00-6A458AEA839C}"/>
              </a:ext>
            </a:extLst>
          </p:cNvPr>
          <p:cNvSpPr/>
          <p:nvPr/>
        </p:nvSpPr>
        <p:spPr>
          <a:xfrm>
            <a:off x="9638374" y="2643755"/>
            <a:ext cx="2443996" cy="1464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56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9833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i="0" u="none" strike="noStrike" kern="1200" cap="none" spc="380" normalizeH="0" baseline="0" noProof="0">
                <a:ln>
                  <a:noFill/>
                </a:ln>
                <a:solidFill>
                  <a:srgbClr val="1D70D0"/>
                </a:solidFill>
                <a:effectLst/>
                <a:uLnTx/>
                <a:uFillTx/>
                <a:latin typeface="EuroStyle"/>
                <a:cs typeface="Segoe UI Light"/>
              </a:rPr>
              <a:t>Snotbot Recap Overview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B219-4B71-4DD6-8377-BD5A2B77A17A}"/>
              </a:ext>
            </a:extLst>
          </p:cNvPr>
          <p:cNvSpPr/>
          <p:nvPr/>
        </p:nvSpPr>
        <p:spPr>
          <a:xfrm>
            <a:off x="3479643" y="1281402"/>
            <a:ext cx="8556643" cy="42935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E364AC-B333-496A-BC57-790DC958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0841" y="1281401"/>
            <a:ext cx="381000" cy="3810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84FAC48-61F6-4827-AC06-823BFAD1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191475" y="1879247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3">
            <a:extLst>
              <a:ext uri="{FF2B5EF4-FFF2-40B4-BE49-F238E27FC236}">
                <a16:creationId xmlns:a16="http://schemas.microsoft.com/office/drawing/2014/main" id="{D9594EAB-1EA8-4DE9-ADB7-29A5E302F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181" y="4610421"/>
            <a:ext cx="2200275" cy="6667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AB656FC-800C-4BF6-9EE6-2ABC893D680B}"/>
              </a:ext>
            </a:extLst>
          </p:cNvPr>
          <p:cNvGrpSpPr/>
          <p:nvPr/>
        </p:nvGrpSpPr>
        <p:grpSpPr>
          <a:xfrm>
            <a:off x="7555995" y="1879612"/>
            <a:ext cx="2292350" cy="1286807"/>
            <a:chOff x="7952102" y="1872025"/>
            <a:chExt cx="2292350" cy="128680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4444C7-88B7-40E3-BC23-1AD37D587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339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BC0DB649-E96A-4B9F-BC7B-66D231C6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2102" y="2635612"/>
              <a:ext cx="2292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Queue Service (Amazon SQS)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ECD39-2ED7-43A7-89F7-EF1BCA4A0A5B}"/>
              </a:ext>
            </a:extLst>
          </p:cNvPr>
          <p:cNvCxnSpPr>
            <a:cxnSpLocks/>
          </p:cNvCxnSpPr>
          <p:nvPr/>
        </p:nvCxnSpPr>
        <p:spPr>
          <a:xfrm>
            <a:off x="7216345" y="2283604"/>
            <a:ext cx="978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E18CF0-FC77-4224-9DC9-977B8BB73E1E}"/>
              </a:ext>
            </a:extLst>
          </p:cNvPr>
          <p:cNvGrpSpPr/>
          <p:nvPr/>
        </p:nvGrpSpPr>
        <p:grpSpPr>
          <a:xfrm>
            <a:off x="7983497" y="4241802"/>
            <a:ext cx="1520825" cy="1069777"/>
            <a:chOff x="6832719" y="1888434"/>
            <a:chExt cx="1520825" cy="1069777"/>
          </a:xfrm>
        </p:grpSpPr>
        <p:pic>
          <p:nvPicPr>
            <p:cNvPr id="32" name="Graphic 10">
              <a:extLst>
                <a:ext uri="{FF2B5EF4-FFF2-40B4-BE49-F238E27FC236}">
                  <a16:creationId xmlns:a16="http://schemas.microsoft.com/office/drawing/2014/main" id="{4A7175F6-669B-488E-AD7A-36B377B8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08081465-927B-4901-8180-660734A5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81D58-E2AB-4832-981A-15C75CC96C6A}"/>
              </a:ext>
            </a:extLst>
          </p:cNvPr>
          <p:cNvGrpSpPr/>
          <p:nvPr/>
        </p:nvGrpSpPr>
        <p:grpSpPr>
          <a:xfrm>
            <a:off x="9781498" y="4254281"/>
            <a:ext cx="2279650" cy="1285220"/>
            <a:chOff x="9818865" y="3853155"/>
            <a:chExt cx="2279650" cy="1285220"/>
          </a:xfrm>
        </p:grpSpPr>
        <p:pic>
          <p:nvPicPr>
            <p:cNvPr id="36" name="Graphic 18">
              <a:extLst>
                <a:ext uri="{FF2B5EF4-FFF2-40B4-BE49-F238E27FC236}">
                  <a16:creationId xmlns:a16="http://schemas.microsoft.com/office/drawing/2014/main" id="{642639EF-C698-4E85-8A5A-EAF4E557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10566577" y="385315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C3BE9CA-319A-4920-ABB6-B89992D56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8865" y="4615155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Email </a:t>
              </a:r>
              <a:b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400">
                  <a:solidFill>
                    <a:srgbClr val="161E2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 (Amazon SES)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3B25A-0718-4E49-917E-0DF941F575F4}"/>
              </a:ext>
            </a:extLst>
          </p:cNvPr>
          <p:cNvCxnSpPr>
            <a:cxnSpLocks/>
          </p:cNvCxnSpPr>
          <p:nvPr/>
        </p:nvCxnSpPr>
        <p:spPr>
          <a:xfrm>
            <a:off x="9303026" y="4644433"/>
            <a:ext cx="105354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4">
            <a:extLst>
              <a:ext uri="{FF2B5EF4-FFF2-40B4-BE49-F238E27FC236}">
                <a16:creationId xmlns:a16="http://schemas.microsoft.com/office/drawing/2014/main" id="{C49F3773-120F-492C-A2B0-1D8EFDDBE8BA}"/>
              </a:ext>
            </a:extLst>
          </p:cNvPr>
          <p:cNvSpPr/>
          <p:nvPr/>
        </p:nvSpPr>
        <p:spPr>
          <a:xfrm rot="16200000" flipH="1">
            <a:off x="3602599" y="-187716"/>
            <a:ext cx="1554332" cy="76292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71BB15-C36C-40C6-AE29-AC4CCA738854}"/>
              </a:ext>
            </a:extLst>
          </p:cNvPr>
          <p:cNvCxnSpPr>
            <a:cxnSpLocks/>
          </p:cNvCxnSpPr>
          <p:nvPr/>
        </p:nvCxnSpPr>
        <p:spPr>
          <a:xfrm>
            <a:off x="2767761" y="4861958"/>
            <a:ext cx="54266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7">
            <a:extLst>
              <a:ext uri="{FF2B5EF4-FFF2-40B4-BE49-F238E27FC236}">
                <a16:creationId xmlns:a16="http://schemas.microsoft.com/office/drawing/2014/main" id="{6247F836-0194-426A-9393-C882DA007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1" y="4150579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Post on #whereabouts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0C2EAF7-7060-4A1B-8EB8-C15B531EBC93}"/>
              </a:ext>
            </a:extLst>
          </p:cNvPr>
          <p:cNvGrpSpPr/>
          <p:nvPr/>
        </p:nvGrpSpPr>
        <p:grpSpPr>
          <a:xfrm>
            <a:off x="9758975" y="1454846"/>
            <a:ext cx="2279650" cy="1285220"/>
            <a:chOff x="9956261" y="1879247"/>
            <a:chExt cx="2279650" cy="1285220"/>
          </a:xfrm>
        </p:grpSpPr>
        <p:pic>
          <p:nvPicPr>
            <p:cNvPr id="53" name="Graphic 19">
              <a:extLst>
                <a:ext uri="{FF2B5EF4-FFF2-40B4-BE49-F238E27FC236}">
                  <a16:creationId xmlns:a16="http://schemas.microsoft.com/office/drawing/2014/main" id="{4B1F1C31-5D2E-43B3-8F5B-DC6CA697A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5561" y="1879247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996F71D8-1090-4280-8676-9E5E015C1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6261" y="2641247"/>
              <a:ext cx="22796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Identity and Access Management (IAM)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FFFAD5-BF8E-43C7-A880-581785644D5C}"/>
              </a:ext>
            </a:extLst>
          </p:cNvPr>
          <p:cNvCxnSpPr>
            <a:cxnSpLocks/>
          </p:cNvCxnSpPr>
          <p:nvPr/>
        </p:nvCxnSpPr>
        <p:spPr>
          <a:xfrm flipV="1">
            <a:off x="8702170" y="3158831"/>
            <a:ext cx="0" cy="964802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E2149-1835-4736-9B2F-E548F13AEEA2}"/>
              </a:ext>
            </a:extLst>
          </p:cNvPr>
          <p:cNvGrpSpPr/>
          <p:nvPr/>
        </p:nvGrpSpPr>
        <p:grpSpPr>
          <a:xfrm>
            <a:off x="9756367" y="2830222"/>
            <a:ext cx="2292350" cy="1069777"/>
            <a:chOff x="2559883" y="-70144"/>
            <a:chExt cx="2292350" cy="1069777"/>
          </a:xfrm>
        </p:grpSpPr>
        <p:pic>
          <p:nvPicPr>
            <p:cNvPr id="41" name="Graphic 17">
              <a:extLst>
                <a:ext uri="{FF2B5EF4-FFF2-40B4-BE49-F238E27FC236}">
                  <a16:creationId xmlns:a16="http://schemas.microsoft.com/office/drawing/2014/main" id="{A8ADC467-3AE8-4F0C-9383-D6B2DF4F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20" y="-7014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6318C9DA-7E6E-4AB7-8687-AA5323875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883" y="691856"/>
              <a:ext cx="22923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Secrets Manager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423D2-CAD2-4CDE-B812-D2A632A644F1}"/>
              </a:ext>
            </a:extLst>
          </p:cNvPr>
          <p:cNvGrpSpPr/>
          <p:nvPr/>
        </p:nvGrpSpPr>
        <p:grpSpPr>
          <a:xfrm>
            <a:off x="6321288" y="3207745"/>
            <a:ext cx="2243137" cy="1069777"/>
            <a:chOff x="4306916" y="-5733"/>
            <a:chExt cx="2243137" cy="1069777"/>
          </a:xfrm>
        </p:grpSpPr>
        <p:pic>
          <p:nvPicPr>
            <p:cNvPr id="44" name="Graphic 17">
              <a:extLst>
                <a:ext uri="{FF2B5EF4-FFF2-40B4-BE49-F238E27FC236}">
                  <a16:creationId xmlns:a16="http://schemas.microsoft.com/office/drawing/2014/main" id="{C17B407E-0EBD-4818-B629-12AEB8FF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91" y="-573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AE92EAB-49CF-4863-9D7D-4F3EE6937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916" y="756267"/>
              <a:ext cx="22431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</p:txBody>
        </p:sp>
      </p:grpSp>
      <p:cxnSp>
        <p:nvCxnSpPr>
          <p:cNvPr id="55" name="Elbow Connector 11">
            <a:extLst>
              <a:ext uri="{FF2B5EF4-FFF2-40B4-BE49-F238E27FC236}">
                <a16:creationId xmlns:a16="http://schemas.microsoft.com/office/drawing/2014/main" id="{3288E8F9-EAA5-4AFD-8E19-B16A918EDB52}"/>
              </a:ext>
            </a:extLst>
          </p:cNvPr>
          <p:cNvCxnSpPr>
            <a:cxnSpLocks/>
          </p:cNvCxnSpPr>
          <p:nvPr/>
        </p:nvCxnSpPr>
        <p:spPr>
          <a:xfrm flipV="1">
            <a:off x="9291059" y="3279601"/>
            <a:ext cx="1114572" cy="108586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7">
            <a:extLst>
              <a:ext uri="{FF2B5EF4-FFF2-40B4-BE49-F238E27FC236}">
                <a16:creationId xmlns:a16="http://schemas.microsoft.com/office/drawing/2014/main" id="{B2C66E64-87B2-49C5-8ADC-0182BDD295A4}"/>
              </a:ext>
            </a:extLst>
          </p:cNvPr>
          <p:cNvSpPr/>
          <p:nvPr/>
        </p:nvSpPr>
        <p:spPr>
          <a:xfrm rot="10800000" flipH="1" flipV="1">
            <a:off x="7931036" y="3562226"/>
            <a:ext cx="639604" cy="53773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526F9F7-E594-492A-8413-D33DB3B99CED}"/>
              </a:ext>
            </a:extLst>
          </p:cNvPr>
          <p:cNvSpPr/>
          <p:nvPr/>
        </p:nvSpPr>
        <p:spPr>
          <a:xfrm rot="5400000" flipH="1">
            <a:off x="7013193" y="2617710"/>
            <a:ext cx="676270" cy="26567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B98176B0-68EC-4A74-9E87-DBD56D32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56" y="4573730"/>
            <a:ext cx="30925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Arial"/>
                <a:cs typeface="Arial"/>
              </a:rPr>
              <a:t>Request sick leave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61A465-17C4-4DAE-BDCD-B964FF0BFCEC}"/>
              </a:ext>
            </a:extLst>
          </p:cNvPr>
          <p:cNvCxnSpPr>
            <a:cxnSpLocks/>
          </p:cNvCxnSpPr>
          <p:nvPr/>
        </p:nvCxnSpPr>
        <p:spPr>
          <a:xfrm>
            <a:off x="2105715" y="2096699"/>
            <a:ext cx="17661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80347A67-68E1-444F-A814-5EADEF1F4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264" y="1820473"/>
            <a:ext cx="189499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Snotbot invoked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70376-BCAC-44D8-9700-3A846DBBC0F3}"/>
              </a:ext>
            </a:extLst>
          </p:cNvPr>
          <p:cNvGrpSpPr/>
          <p:nvPr/>
        </p:nvGrpSpPr>
        <p:grpSpPr>
          <a:xfrm>
            <a:off x="3752572" y="1872024"/>
            <a:ext cx="1506537" cy="1294395"/>
            <a:chOff x="3979556" y="1872025"/>
            <a:chExt cx="1506537" cy="1294395"/>
          </a:xfrm>
        </p:grpSpPr>
        <p:pic>
          <p:nvPicPr>
            <p:cNvPr id="69" name="Graphic 17">
              <a:extLst>
                <a:ext uri="{FF2B5EF4-FFF2-40B4-BE49-F238E27FC236}">
                  <a16:creationId xmlns:a16="http://schemas.microsoft.com/office/drawing/2014/main" id="{8F320091-2918-4AFB-91A9-40E648DC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rcRect/>
            <a:stretch/>
          </p:blipFill>
          <p:spPr bwMode="auto">
            <a:xfrm>
              <a:off x="4351825" y="18720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CB378A48-C84E-4933-B43C-90296641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56" y="2643200"/>
              <a:ext cx="1506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662C1-BB34-480F-993D-C14D5EBF0CCC}"/>
              </a:ext>
            </a:extLst>
          </p:cNvPr>
          <p:cNvGrpSpPr/>
          <p:nvPr/>
        </p:nvGrpSpPr>
        <p:grpSpPr>
          <a:xfrm>
            <a:off x="5870158" y="1872024"/>
            <a:ext cx="1520825" cy="1069777"/>
            <a:chOff x="6832719" y="1888434"/>
            <a:chExt cx="1520825" cy="1069777"/>
          </a:xfrm>
        </p:grpSpPr>
        <p:pic>
          <p:nvPicPr>
            <p:cNvPr id="73" name="Graphic 10">
              <a:extLst>
                <a:ext uri="{FF2B5EF4-FFF2-40B4-BE49-F238E27FC236}">
                  <a16:creationId xmlns:a16="http://schemas.microsoft.com/office/drawing/2014/main" id="{D72F369E-AA79-4C65-9DE9-2C62EAFB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2132" y="188843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DBF5F970-4D30-4C90-966C-66940D9B7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719" y="2650434"/>
              <a:ext cx="15208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75" name="TextBox 27">
            <a:extLst>
              <a:ext uri="{FF2B5EF4-FFF2-40B4-BE49-F238E27FC236}">
                <a16:creationId xmlns:a16="http://schemas.microsoft.com/office/drawing/2014/main" id="{BE3133A9-81FF-4EF0-B9C9-978B1D05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805" y="2223616"/>
            <a:ext cx="1712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Send response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815A9B-C883-4E21-B61E-FA355B929998}"/>
              </a:ext>
            </a:extLst>
          </p:cNvPr>
          <p:cNvCxnSpPr>
            <a:cxnSpLocks/>
          </p:cNvCxnSpPr>
          <p:nvPr/>
        </p:nvCxnSpPr>
        <p:spPr>
          <a:xfrm flipH="1">
            <a:off x="2114091" y="2470508"/>
            <a:ext cx="1782407" cy="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9405A4-EAC6-4C09-9EA9-52DF89A5D9CF}"/>
              </a:ext>
            </a:extLst>
          </p:cNvPr>
          <p:cNvCxnSpPr>
            <a:cxnSpLocks/>
          </p:cNvCxnSpPr>
          <p:nvPr/>
        </p:nvCxnSpPr>
        <p:spPr>
          <a:xfrm>
            <a:off x="4979009" y="2283604"/>
            <a:ext cx="1116991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14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BD3C-6C7C-49C1-94E1-4C3511B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Demo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7AC29-4289-4743-8F1B-20B9436AA71A}"/>
              </a:ext>
            </a:extLst>
          </p:cNvPr>
          <p:cNvSpPr/>
          <p:nvPr/>
        </p:nvSpPr>
        <p:spPr>
          <a:xfrm>
            <a:off x="4618" y="5823526"/>
            <a:ext cx="12191998" cy="10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D1F9E1-DC21-48A1-BFA8-26E1C3C0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C0B387A-87E8-4212-8E00-3EF598B6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763" y="2688669"/>
            <a:ext cx="3275163" cy="2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5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108B5F-BA51-4CE6-8512-90D3D4BC2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69" y="285750"/>
            <a:ext cx="2901462" cy="628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93C3203-9164-4B2F-B6F6-2758BBFDE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9717613" y="514471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89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93C8849-4328-4835-9962-7EC746579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69" y="285750"/>
            <a:ext cx="2901462" cy="628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F56CF7-96B4-4C73-9587-108D06166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1215" r="8868" b="19163"/>
          <a:stretch/>
        </p:blipFill>
        <p:spPr bwMode="auto">
          <a:xfrm>
            <a:off x="9717613" y="514471"/>
            <a:ext cx="1891747" cy="8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BD216D-9AC3-48AB-8376-42927D735967}"/>
              </a:ext>
            </a:extLst>
          </p:cNvPr>
          <p:cNvSpPr/>
          <p:nvPr/>
        </p:nvSpPr>
        <p:spPr>
          <a:xfrm rot="10800000">
            <a:off x="7699928" y="5286376"/>
            <a:ext cx="2343150" cy="4953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648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3">
            <a:extLst>
              <a:ext uri="{FF2B5EF4-FFF2-40B4-BE49-F238E27FC236}">
                <a16:creationId xmlns:a16="http://schemas.microsoft.com/office/drawing/2014/main" id="{0519B923-050E-4100-9714-0C2E808CB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6427" y="597978"/>
            <a:ext cx="2200275" cy="66675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47F16E-6098-456C-9568-9622C0A2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60" y="1852725"/>
            <a:ext cx="11643137" cy="433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789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4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45C758-232A-461A-A066-83215F202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23"/>
          <a:stretch/>
        </p:blipFill>
        <p:spPr>
          <a:xfrm>
            <a:off x="2333625" y="2282373"/>
            <a:ext cx="7524750" cy="3112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537B43F7-48A5-47DC-907E-4315B745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018" y="478830"/>
            <a:ext cx="2002347" cy="8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6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35DB3-A423-473B-87F9-0BFFEDE8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92" y="685762"/>
            <a:ext cx="9679417" cy="850937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A4512C-8063-4456-BA2B-C1984D2D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92" y="1730118"/>
            <a:ext cx="9679416" cy="44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74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3220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 dirty="0">
                <a:solidFill>
                  <a:srgbClr val="1D70D0"/>
                </a:solidFill>
                <a:latin typeface="EuroStyle"/>
                <a:cs typeface="Segoe UI Light"/>
              </a:rPr>
              <a:t>Cost assumptions</a:t>
            </a:r>
            <a:endParaRPr lang="en-US" sz="3600" b="1" i="0" u="none" strike="noStrike" kern="1200" cap="none" spc="380" normalizeH="0" baseline="0" noProof="0" dirty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0605A-5670-4955-A66F-6016480FB857}"/>
              </a:ext>
            </a:extLst>
          </p:cNvPr>
          <p:cNvSpPr txBox="1"/>
          <p:nvPr/>
        </p:nvSpPr>
        <p:spPr>
          <a:xfrm>
            <a:off x="761999" y="2776214"/>
            <a:ext cx="7018909" cy="16796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32 sick leave days a month on average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Employee calls </a:t>
            </a:r>
            <a:r>
              <a:rPr lang="en-NZ" sz="2400" dirty="0" err="1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Snotbot</a:t>
            </a: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only once per day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Pricing Calculator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6843CB-BFB8-4C10-ABFC-1FEC71067177}"/>
              </a:ext>
            </a:extLst>
          </p:cNvPr>
          <p:cNvGrpSpPr/>
          <p:nvPr/>
        </p:nvGrpSpPr>
        <p:grpSpPr>
          <a:xfrm>
            <a:off x="8287993" y="2173056"/>
            <a:ext cx="3307437" cy="3041075"/>
            <a:chOff x="8287993" y="2173056"/>
            <a:chExt cx="3307437" cy="304107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AFBB19E2-4227-4560-8375-2A2FF3632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0267" y="2367423"/>
              <a:ext cx="3275163" cy="2523673"/>
            </a:xfrm>
            <a:prstGeom prst="rect">
              <a:avLst/>
            </a:prstGeom>
          </p:spPr>
        </p:pic>
        <p:pic>
          <p:nvPicPr>
            <p:cNvPr id="1026" name="Picture 2" descr="Top Hat | La Parade">
              <a:extLst>
                <a:ext uri="{FF2B5EF4-FFF2-40B4-BE49-F238E27FC236}">
                  <a16:creationId xmlns:a16="http://schemas.microsoft.com/office/drawing/2014/main" id="{9EC9DABC-FCFC-43AA-81EE-A457BD648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671" y="2173056"/>
              <a:ext cx="1125319" cy="136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6,903 BEST Monocle IMAGES, STOCK PHOTOS &amp;amp; VECTORS | Adobe Stock">
              <a:extLst>
                <a:ext uri="{FF2B5EF4-FFF2-40B4-BE49-F238E27FC236}">
                  <a16:creationId xmlns:a16="http://schemas.microsoft.com/office/drawing/2014/main" id="{303DEB31-6D84-4A0C-B73E-437FA2D34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7993" y="3713921"/>
              <a:ext cx="1125320" cy="112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109 Stack Of New Zealand Dollars Stock Photos, Pictures &amp;amp; Royalty-Free  Images - iStock">
              <a:extLst>
                <a:ext uri="{FF2B5EF4-FFF2-40B4-BE49-F238E27FC236}">
                  <a16:creationId xmlns:a16="http://schemas.microsoft.com/office/drawing/2014/main" id="{BEB65292-D4DC-4E35-8F3B-0B7827B47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37604">
              <a:off x="9011830" y="4344295"/>
              <a:ext cx="1304754" cy="8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3625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80415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 dirty="0">
                <a:solidFill>
                  <a:srgbClr val="1D70D0"/>
                </a:solidFill>
                <a:latin typeface="EuroStyle"/>
                <a:cs typeface="Segoe UI Light"/>
              </a:rPr>
              <a:t>How much does it cost?</a:t>
            </a:r>
            <a:endParaRPr lang="en-US" sz="3600" b="1" i="0" u="none" strike="noStrike" kern="1200" cap="none" spc="380" normalizeH="0" baseline="0" noProof="0" dirty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E4F8C71-FB63-4226-998F-63D4D42BA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61153"/>
              </p:ext>
            </p:extLst>
          </p:nvPr>
        </p:nvGraphicFramePr>
        <p:xfrm>
          <a:off x="1995210" y="1573982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70576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02790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AWS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Cost per month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6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AWS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6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Amazon API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27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Amazon SQS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16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Amazon 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4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AWS Secrets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13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Amazon CloudWatch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3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AWS 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6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b="1" dirty="0"/>
                        <a:t>Monthly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b="1" dirty="0"/>
                        <a:t>2.51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133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b="1" dirty="0"/>
                        <a:t>Yearly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b="1" dirty="0"/>
                        <a:t>30.12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1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266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305846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Future work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0605A-5670-4955-A66F-6016480FB857}"/>
              </a:ext>
            </a:extLst>
          </p:cNvPr>
          <p:cNvSpPr txBox="1"/>
          <p:nvPr/>
        </p:nvSpPr>
        <p:spPr>
          <a:xfrm>
            <a:off x="761999" y="1947872"/>
            <a:ext cx="8382808" cy="27876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Decouple into more lambdas and queues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Gather employee data from Azure Active Directory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 scope to include annual leave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Introduce Infrastructure as Code (</a:t>
            </a:r>
            <a:r>
              <a:rPr lang="en-NZ" sz="2400" dirty="0" err="1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IaC</a:t>
            </a: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more friendly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334031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621368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Getting started with AWS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E2B8F-BD86-4349-BCE1-9C0C371C0A71}"/>
              </a:ext>
            </a:extLst>
          </p:cNvPr>
          <p:cNvSpPr txBox="1"/>
          <p:nvPr/>
        </p:nvSpPr>
        <p:spPr>
          <a:xfrm>
            <a:off x="914399" y="1975018"/>
            <a:ext cx="6330516" cy="27876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Cloud Practitioner certification [1]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Cloud Practitioner Essentials [2]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Cloud Guru [3]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Pluralsight – David Tucker [4]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Udemy – Stephane </a:t>
            </a:r>
            <a:r>
              <a:rPr lang="en-NZ" sz="2400" dirty="0" err="1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Maarek</a:t>
            </a: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6656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81442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Links to getting started with AWS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E2B8F-BD86-4349-BCE1-9C0C371C0A71}"/>
              </a:ext>
            </a:extLst>
          </p:cNvPr>
          <p:cNvSpPr txBox="1"/>
          <p:nvPr/>
        </p:nvSpPr>
        <p:spPr>
          <a:xfrm>
            <a:off x="399761" y="2308320"/>
            <a:ext cx="11346183" cy="29972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NZ" sz="16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https://d1.awsstatic.com/training-and-certification/ramp-up_guides/Ramp-Up_Guide_CloudPractitioner</a:t>
            </a: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NZ" sz="16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https://www.aws.training/Details/eLearning?id=60697</a:t>
            </a: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NZ" sz="16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https://acloudguru.com/</a:t>
            </a: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NZ" sz="16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https://www.pluralsight.com/courses/fundamental-cloud-concepts-aws?exp=1</a:t>
            </a: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NZ" sz="16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https://www.udemy.com/course/aws-certified-cloud-practitioner-new/</a:t>
            </a: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NZ" sz="16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670734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Where can I find this stuff?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E8EA78-423A-498F-8174-6CE23272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1" y="2660191"/>
            <a:ext cx="1535980" cy="153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0CEE44-4293-4B23-9088-297FDF58D30C}"/>
              </a:ext>
            </a:extLst>
          </p:cNvPr>
          <p:cNvSpPr txBox="1"/>
          <p:nvPr/>
        </p:nvSpPr>
        <p:spPr>
          <a:xfrm>
            <a:off x="5822617" y="3197349"/>
            <a:ext cx="28895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bit.ly/sot-</a:t>
            </a:r>
            <a:r>
              <a:rPr lang="en-NZ" sz="2400" err="1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snotbot</a:t>
            </a:r>
            <a:endParaRPr lang="en-NZ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04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25526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Q&amp;A Time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40F5510-EE49-40A8-B74B-B4796EF84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96055"/>
            <a:ext cx="2743200" cy="2578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E553DC-0890-4CEF-B0CE-EE009F8945D6}"/>
              </a:ext>
            </a:extLst>
          </p:cNvPr>
          <p:cNvSpPr txBox="1"/>
          <p:nvPr/>
        </p:nvSpPr>
        <p:spPr>
          <a:xfrm>
            <a:off x="4831775" y="4879021"/>
            <a:ext cx="2528449" cy="5716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NZ" sz="240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Any questions?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6696B-A54A-4039-8C24-7D86092F99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5" y="6196898"/>
            <a:ext cx="348761" cy="348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D7F719-2278-44AD-9FD4-41B43B94E9A2}"/>
              </a:ext>
            </a:extLst>
          </p:cNvPr>
          <p:cNvSpPr txBox="1"/>
          <p:nvPr/>
        </p:nvSpPr>
        <p:spPr>
          <a:xfrm>
            <a:off x="765312" y="6186612"/>
            <a:ext cx="24641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bit.ly/sot-snotbot</a:t>
            </a:r>
            <a:endParaRPr lang="en-NZ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86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49848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spc="380" dirty="0">
                <a:solidFill>
                  <a:srgbClr val="1D70D0"/>
                </a:solidFill>
                <a:latin typeface="EuroStyle"/>
                <a:cs typeface="Segoe UI Light"/>
              </a:rPr>
              <a:t>Roles at PartsTrader</a:t>
            </a:r>
            <a:endParaRPr lang="en-NZ" sz="3600" b="1" spc="380" dirty="0">
              <a:solidFill>
                <a:srgbClr val="1D70D0"/>
              </a:solidFill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6CAE-8AB4-4E50-837C-DD213BF19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5" y="6196898"/>
            <a:ext cx="348761" cy="348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C39A55-A1C1-4D72-887A-530849E5A595}"/>
              </a:ext>
            </a:extLst>
          </p:cNvPr>
          <p:cNvSpPr txBox="1"/>
          <p:nvPr/>
        </p:nvSpPr>
        <p:spPr>
          <a:xfrm>
            <a:off x="765312" y="6186612"/>
            <a:ext cx="24641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bit.ly/sot-snotbot</a:t>
            </a:r>
            <a:endParaRPr lang="en-NZ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80AB0-A74A-4FA1-A05F-9D33989746A2}"/>
              </a:ext>
            </a:extLst>
          </p:cNvPr>
          <p:cNvSpPr txBox="1"/>
          <p:nvPr/>
        </p:nvSpPr>
        <p:spPr>
          <a:xfrm>
            <a:off x="765312" y="1758190"/>
            <a:ext cx="4224939" cy="33416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3x Software Developers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2x Software Testers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2x System Engineer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1x Cloud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1x Internal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1x Data Engineer</a:t>
            </a:r>
          </a:p>
        </p:txBody>
      </p:sp>
    </p:spTree>
    <p:extLst>
      <p:ext uri="{BB962C8B-B14F-4D97-AF65-F5344CB8AC3E}">
        <p14:creationId xmlns:p14="http://schemas.microsoft.com/office/powerpoint/2010/main" val="317826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552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The Solution - Snotbot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55BD7-D509-4689-B2F8-19ED63D50209}"/>
              </a:ext>
            </a:extLst>
          </p:cNvPr>
          <p:cNvSpPr txBox="1"/>
          <p:nvPr/>
        </p:nvSpPr>
        <p:spPr>
          <a:xfrm>
            <a:off x="2222739" y="1718540"/>
            <a:ext cx="7410105" cy="57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Snotbot, your sick leave Personal Assistant 🙏</a:t>
            </a:r>
            <a:endParaRPr lang="en-US" sz="240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568779-E8FC-42F0-865E-43C2804D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22" y="57612"/>
            <a:ext cx="1262333" cy="9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82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BD3C-6C7C-49C1-94E1-4C3511B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Breakout Rooms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7AC29-4289-4743-8F1B-20B9436AA71A}"/>
              </a:ext>
            </a:extLst>
          </p:cNvPr>
          <p:cNvSpPr/>
          <p:nvPr/>
        </p:nvSpPr>
        <p:spPr>
          <a:xfrm>
            <a:off x="4618" y="5823526"/>
            <a:ext cx="12191998" cy="10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D1F9E1-DC21-48A1-BFA8-26E1C3C0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C0B387A-87E8-4212-8E00-3EF598B6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763" y="2688669"/>
            <a:ext cx="3275163" cy="2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8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25526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Q&amp;A Time</a:t>
            </a:r>
            <a:endParaRPr lang="en-US" sz="3600" b="1" i="0" u="none" strike="noStrike" kern="1200" cap="none" spc="380" normalizeH="0" baseline="0" noProof="0">
              <a:ln>
                <a:noFill/>
              </a:ln>
              <a:solidFill>
                <a:srgbClr val="1D70D0"/>
              </a:solidFill>
              <a:effectLst/>
              <a:uLnTx/>
              <a:uFillTx/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75AE4-91AC-4410-A685-388AF2122133}"/>
              </a:ext>
            </a:extLst>
          </p:cNvPr>
          <p:cNvSpPr txBox="1"/>
          <p:nvPr/>
        </p:nvSpPr>
        <p:spPr>
          <a:xfrm>
            <a:off x="1090783" y="1397499"/>
            <a:ext cx="10010433" cy="19690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NZ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Answers these three questions to go into the draw for a prize: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does Amazon SQS do?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Amazon SES used for?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does </a:t>
            </a:r>
            <a:r>
              <a:rPr lang="en-NZ" sz="2000" err="1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PartsTrader</a:t>
            </a:r>
            <a:r>
              <a:rPr lang="en-NZ" sz="20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7CA8-DF21-4F11-9002-C39DA454543F}"/>
              </a:ext>
            </a:extLst>
          </p:cNvPr>
          <p:cNvSpPr txBox="1"/>
          <p:nvPr/>
        </p:nvSpPr>
        <p:spPr>
          <a:xfrm>
            <a:off x="2079444" y="4076816"/>
            <a:ext cx="8061566" cy="11256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Email your answers to snotbot@ptml.com by 5pm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rgbClr val="3B8FE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today! Winners will be announced next week</a:t>
            </a:r>
            <a:endParaRPr lang="en-NZ" sz="2400" dirty="0">
              <a:solidFill>
                <a:srgbClr val="3B8FE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9D9FE191-B93C-4496-BD04-44C401FAD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1859" y="3936660"/>
            <a:ext cx="1405943" cy="14059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23DFE64A-7525-48B3-B521-43AF54C0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198" y="3857948"/>
            <a:ext cx="1405943" cy="1405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84727-B741-4CB8-97A4-F32DBAE2D4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5" y="6196898"/>
            <a:ext cx="348761" cy="348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7E63D-E401-412F-A90C-5B68608A9983}"/>
              </a:ext>
            </a:extLst>
          </p:cNvPr>
          <p:cNvSpPr txBox="1"/>
          <p:nvPr/>
        </p:nvSpPr>
        <p:spPr>
          <a:xfrm>
            <a:off x="765312" y="6186612"/>
            <a:ext cx="24641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bit.ly/sot-snotbot</a:t>
            </a:r>
            <a:endParaRPr lang="en-NZ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674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1A93E32-3D4B-43D8-9C8B-E1BD38DE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143" y="5981307"/>
            <a:ext cx="3787412" cy="77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0FDC8-6227-42E5-8E8C-DC913840A282}"/>
              </a:ext>
            </a:extLst>
          </p:cNvPr>
          <p:cNvSpPr txBox="1"/>
          <p:nvPr/>
        </p:nvSpPr>
        <p:spPr>
          <a:xfrm>
            <a:off x="255057" y="228726"/>
            <a:ext cx="509767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spc="380">
                <a:solidFill>
                  <a:srgbClr val="1D70D0"/>
                </a:solidFill>
                <a:latin typeface="EuroStyle"/>
                <a:cs typeface="Segoe UI Light"/>
              </a:rPr>
              <a:t>Thanks for listening!</a:t>
            </a:r>
            <a:endParaRPr lang="en-NZ" sz="3600" b="1" spc="380">
              <a:solidFill>
                <a:srgbClr val="1D70D0"/>
              </a:solidFill>
              <a:latin typeface="EuroStyle" panose="02027200000000000000" pitchFamily="18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578F-2C85-4BCB-9B28-57ED539AE37B}"/>
              </a:ext>
            </a:extLst>
          </p:cNvPr>
          <p:cNvSpPr/>
          <p:nvPr/>
        </p:nvSpPr>
        <p:spPr>
          <a:xfrm>
            <a:off x="0" y="5755275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ACE19-5A44-46AB-BE3C-336D98D69F05}"/>
              </a:ext>
            </a:extLst>
          </p:cNvPr>
          <p:cNvSpPr/>
          <p:nvPr/>
        </p:nvSpPr>
        <p:spPr>
          <a:xfrm>
            <a:off x="0" y="1055370"/>
            <a:ext cx="12192000" cy="45719"/>
          </a:xfrm>
          <a:prstGeom prst="rect">
            <a:avLst/>
          </a:prstGeom>
          <a:solidFill>
            <a:srgbClr val="002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3281C2B-A497-40ED-8A69-2105C8767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345" y="1460157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DD961-4534-4A71-93FD-C9E299753FAC}"/>
              </a:ext>
            </a:extLst>
          </p:cNvPr>
          <p:cNvSpPr txBox="1"/>
          <p:nvPr/>
        </p:nvSpPr>
        <p:spPr>
          <a:xfrm>
            <a:off x="7834182" y="4345904"/>
            <a:ext cx="227017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Daniel Hardie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F557026E-13B3-4424-A1BB-FAF26ADEE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319" y="1460157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A8790B-53BF-4405-962E-3C1F05B2B462}"/>
              </a:ext>
            </a:extLst>
          </p:cNvPr>
          <p:cNvSpPr txBox="1"/>
          <p:nvPr/>
        </p:nvSpPr>
        <p:spPr>
          <a:xfrm>
            <a:off x="2086229" y="4343845"/>
            <a:ext cx="26440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3B8FE2"/>
                </a:solidFill>
                <a:latin typeface="Verdana"/>
                <a:ea typeface="Verdana"/>
              </a:rPr>
              <a:t>Salvador Cortes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929F5-ACC1-49DA-90F6-E9DD055867C8}"/>
              </a:ext>
            </a:extLst>
          </p:cNvPr>
          <p:cNvSpPr txBox="1"/>
          <p:nvPr/>
        </p:nvSpPr>
        <p:spPr>
          <a:xfrm>
            <a:off x="7739448" y="4776331"/>
            <a:ext cx="24678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Software 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4D8C6-2263-4E71-8216-2D1443500D42}"/>
              </a:ext>
            </a:extLst>
          </p:cNvPr>
          <p:cNvSpPr txBox="1"/>
          <p:nvPr/>
        </p:nvSpPr>
        <p:spPr>
          <a:xfrm>
            <a:off x="7263712" y="5144974"/>
            <a:ext cx="34115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📧 daniel.hardie@ptml.com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5AE57-7606-43B3-9070-ABF22F744477}"/>
              </a:ext>
            </a:extLst>
          </p:cNvPr>
          <p:cNvSpPr txBox="1"/>
          <p:nvPr/>
        </p:nvSpPr>
        <p:spPr>
          <a:xfrm>
            <a:off x="2166551" y="4774271"/>
            <a:ext cx="24678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Software 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3D3EF-818F-49B1-A05C-238CC6395FD3}"/>
              </a:ext>
            </a:extLst>
          </p:cNvPr>
          <p:cNvSpPr txBox="1"/>
          <p:nvPr/>
        </p:nvSpPr>
        <p:spPr>
          <a:xfrm>
            <a:off x="1587843" y="5142914"/>
            <a:ext cx="36372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3B8FE2"/>
                </a:solidFill>
                <a:latin typeface="Verdana"/>
                <a:ea typeface="Verdana"/>
              </a:rPr>
              <a:t>📧 salvador.cortes@ptml.com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6CAE-8AB4-4E50-837C-DD213BF199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5" y="6196898"/>
            <a:ext cx="348761" cy="348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C39A55-A1C1-4D72-887A-530849E5A595}"/>
              </a:ext>
            </a:extLst>
          </p:cNvPr>
          <p:cNvSpPr txBox="1"/>
          <p:nvPr/>
        </p:nvSpPr>
        <p:spPr>
          <a:xfrm>
            <a:off x="765312" y="6186612"/>
            <a:ext cx="24641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bit.ly/sot-snotbot</a:t>
            </a:r>
            <a:endParaRPr lang="en-NZ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57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1989</Words>
  <Application>Microsoft Office PowerPoint</Application>
  <PresentationFormat>Widescreen</PresentationFormat>
  <Paragraphs>522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Arial,Sans-Serif</vt:lpstr>
      <vt:lpstr>Calibri</vt:lpstr>
      <vt:lpstr>Calibri Light</vt:lpstr>
      <vt:lpstr>Consolas</vt:lpstr>
      <vt:lpstr>EuroStyle</vt:lpstr>
      <vt:lpstr>Verdana</vt:lpstr>
      <vt:lpstr>office theme</vt:lpstr>
      <vt:lpstr>Office Theme</vt:lpstr>
      <vt:lpstr>PowerPoint Presentation</vt:lpstr>
      <vt:lpstr>PowerPoint Presentation</vt:lpstr>
      <vt:lpstr>PowerPoint Presentation</vt:lpstr>
      <vt:lpstr>Building Sick Serverless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Dive Into more technical stuff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Snotbot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Breakout Rooms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Hardie</dc:creator>
  <cp:lastModifiedBy>Daniel Hardie</cp:lastModifiedBy>
  <cp:revision>2</cp:revision>
  <dcterms:created xsi:type="dcterms:W3CDTF">2021-07-20T02:01:21Z</dcterms:created>
  <dcterms:modified xsi:type="dcterms:W3CDTF">2021-08-26T02:26:31Z</dcterms:modified>
</cp:coreProperties>
</file>